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301" r:id="rId2"/>
    <p:sldId id="309" r:id="rId3"/>
    <p:sldId id="268" r:id="rId4"/>
    <p:sldId id="324" r:id="rId5"/>
    <p:sldId id="302" r:id="rId6"/>
    <p:sldId id="325" r:id="rId7"/>
    <p:sldId id="311" r:id="rId8"/>
    <p:sldId id="312" r:id="rId9"/>
    <p:sldId id="313" r:id="rId10"/>
    <p:sldId id="314" r:id="rId11"/>
    <p:sldId id="315" r:id="rId12"/>
    <p:sldId id="316" r:id="rId13"/>
    <p:sldId id="317" r:id="rId14"/>
    <p:sldId id="318" r:id="rId15"/>
    <p:sldId id="319" r:id="rId16"/>
    <p:sldId id="320" r:id="rId17"/>
    <p:sldId id="303" r:id="rId18"/>
    <p:sldId id="310" r:id="rId19"/>
    <p:sldId id="298" r:id="rId20"/>
    <p:sldId id="326" r:id="rId21"/>
    <p:sldId id="305" r:id="rId22"/>
  </p:sldIdLst>
  <p:sldSz cx="9144000" cy="6858000" type="screen4x3"/>
  <p:notesSz cx="6858000" cy="90836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6912" autoAdjust="0"/>
    <p:restoredTop sz="86683" autoAdjust="0"/>
  </p:normalViewPr>
  <p:slideViewPr>
    <p:cSldViewPr>
      <p:cViewPr varScale="1">
        <p:scale>
          <a:sx n="81" d="100"/>
          <a:sy n="81" d="100"/>
        </p:scale>
        <p:origin x="-87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100" d="100"/>
          <a:sy n="100" d="100"/>
        </p:scale>
        <p:origin x="-1920" y="1574"/>
      </p:cViewPr>
      <p:guideLst>
        <p:guide orient="horz" pos="2861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40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40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5A89F27-41FC-4633-BC6B-81F39EF1E030}" type="datetimeFigureOut">
              <a:rPr lang="en-US"/>
              <a:pPr>
                <a:defRPr/>
              </a:pPr>
              <a:t>1/21/2022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28063"/>
            <a:ext cx="2971800" cy="4540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28063"/>
            <a:ext cx="2971800" cy="4540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E4025E1-ECC5-4D24-A138-C9A9BD1118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2973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40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40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C0C8BF1-B81E-4A07-AEDA-BA6C63905119}" type="datetimeFigureOut">
              <a:rPr lang="en-US"/>
              <a:pPr>
                <a:defRPr/>
              </a:pPr>
              <a:t>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7288" y="681038"/>
            <a:ext cx="4543425" cy="34067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14825"/>
            <a:ext cx="5486400" cy="40878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28063"/>
            <a:ext cx="2971800" cy="4540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28063"/>
            <a:ext cx="2971800" cy="4540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0AAAD67-2165-4880-A84B-B30FFF4BBC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621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notesMaster" Target="../notesMasters/notesMaster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1.bin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AAAD67-2165-4880-A84B-B30FFF4BBCE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24C7E-BE8D-49CD-99F0-94BC9D71C7F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9929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1600" dirty="0" smtClean="0"/>
          </a:p>
          <a:p>
            <a:pPr eaLnBrk="1" hangingPunct="1">
              <a:spcBef>
                <a:spcPct val="0"/>
              </a:spcBef>
            </a:pPr>
            <a:endParaRPr lang="en-US" sz="1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24C7E-BE8D-49CD-99F0-94BC9D71C7F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863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33400" y="4313237"/>
            <a:ext cx="5486400" cy="4087813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1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24C7E-BE8D-49CD-99F0-94BC9D71C7FC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44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eaLnBrk="1" hangingPunct="1">
              <a:spcBef>
                <a:spcPct val="0"/>
              </a:spcBef>
              <a:buFont typeface="Arial" pitchFamily="34" charset="0"/>
              <a:buChar char="•"/>
            </a:pPr>
            <a:endParaRPr lang="en-US" sz="1600" b="1" dirty="0"/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24C7E-BE8D-49CD-99F0-94BC9D71C7F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4740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1600" dirty="0"/>
          </a:p>
          <a:p>
            <a:pPr eaLnBrk="1" hangingPunct="1">
              <a:spcBef>
                <a:spcPct val="0"/>
              </a:spcBef>
            </a:pPr>
            <a:endParaRPr lang="en-US" sz="1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24C7E-BE8D-49CD-99F0-94BC9D71C7F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1407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1400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24C7E-BE8D-49CD-99F0-94BC9D71C7F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448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1600" b="1" dirty="0" smtClean="0"/>
          </a:p>
          <a:p>
            <a:pPr eaLnBrk="1" hangingPunct="1">
              <a:spcBef>
                <a:spcPct val="0"/>
              </a:spcBef>
            </a:pPr>
            <a:endParaRPr lang="en-US" sz="1600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24C7E-BE8D-49CD-99F0-94BC9D71C7F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1717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AAAD67-2165-4880-A84B-B30FFF4BBCE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24C7E-BE8D-49CD-99F0-94BC9D71C7F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250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8089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2DA422-7E8E-4C02-945D-9E021C3897D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z="1400" b="1" dirty="0" smtClean="0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E69B30-D1F8-44BC-95F7-7C1ED6A3347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95400" y="274638"/>
            <a:ext cx="4543425" cy="34067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24C7E-BE8D-49CD-99F0-94BC9D71C7F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3498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24C7E-BE8D-49CD-99F0-94BC9D71C7F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14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505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996F17-3D4C-4818-A959-AD21D386272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24C7E-BE8D-49CD-99F0-94BC9D71C7F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1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89437"/>
            <a:ext cx="5486400" cy="4087813"/>
          </a:xfrm>
        </p:spPr>
        <p:txBody>
          <a:bodyPr>
            <a:normAutofit/>
          </a:bodyPr>
          <a:lstStyle/>
          <a:p>
            <a:endParaRPr lang="en-US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AAAD67-2165-4880-A84B-B30FFF4BBCE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AAAD67-2165-4880-A84B-B30FFF4BBCE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55638"/>
            <a:ext cx="4543425" cy="34067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33400" y="4313237"/>
            <a:ext cx="5486400" cy="4087813"/>
          </a:xfr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24C7E-BE8D-49CD-99F0-94BC9D71C7FC}" type="slidenum">
              <a:rPr lang="en-US" smtClean="0"/>
              <a:pPr/>
              <a:t>7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3834006"/>
              </p:ext>
            </p:extLst>
          </p:nvPr>
        </p:nvGraphicFramePr>
        <p:xfrm>
          <a:off x="1371600" y="1341437"/>
          <a:ext cx="1600199" cy="247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5" name="Acrobat Document" r:id="rId4" imgW="10051560" imgH="15548400" progId="AcroExch.Document.11">
                  <p:embed/>
                </p:oleObj>
              </mc:Choice>
              <mc:Fallback>
                <p:oleObj name="Acrobat Document" r:id="rId4" imgW="10051560" imgH="15548400" progId="AcroExch.Document.11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1341437"/>
                        <a:ext cx="1600199" cy="24737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760981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24C7E-BE8D-49CD-99F0-94BC9D71C7F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5527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sz="1400" b="1" dirty="0" smtClean="0"/>
          </a:p>
          <a:p>
            <a:pPr>
              <a:spcBef>
                <a:spcPct val="0"/>
              </a:spcBef>
            </a:pPr>
            <a:endParaRPr lang="en-US" b="1" dirty="0" smtClean="0"/>
          </a:p>
          <a:p>
            <a:pPr>
              <a:spcBef>
                <a:spcPct val="0"/>
              </a:spcBef>
            </a:pPr>
            <a:endParaRPr lang="en-US" b="1" dirty="0"/>
          </a:p>
          <a:p>
            <a:pPr eaLnBrk="1" hangingPunct="1">
              <a:spcBef>
                <a:spcPct val="0"/>
              </a:spcBef>
            </a:pPr>
            <a:endParaRPr lang="en-US" sz="1200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24C7E-BE8D-49CD-99F0-94BC9D71C7F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36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Rectangle 18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Straight Connector 6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4B6A1-784F-4BF1-90F1-083B2A4810E4}" type="datetimeFigureOut">
              <a:rPr lang="en-US"/>
              <a:pPr>
                <a:defRPr/>
              </a:pPr>
              <a:t>1/21/2022</a:t>
            </a:fld>
            <a:endParaRPr lang="en-US"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4EA52623-1438-41D4-89BD-CDB329D376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94ABB-7AE7-4A13-A272-2F963C12C66B}" type="datetimeFigureOut">
              <a:rPr lang="en-US"/>
              <a:pPr>
                <a:defRPr/>
              </a:pPr>
              <a:t>1/21/2022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03789-70E5-4E01-B377-CDC197E147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Straight Connector 12"/>
          <p:cNvSpPr>
            <a:spLocks noChangeShapeType="1"/>
          </p:cNvSpPr>
          <p:nvPr/>
        </p:nvSpPr>
        <p:spPr bwMode="auto">
          <a:xfrm rot="5400000">
            <a:off x="402113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Oval 13"/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Oval 14"/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915150" y="3009900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457581-74D6-4E24-8B4C-6D66DF3E4C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F4EFE-4344-4EDD-8973-E385CB878097}" type="datetimeFigureOut">
              <a:rPr lang="en-US"/>
              <a:pPr>
                <a:defRPr/>
              </a:pPr>
              <a:t>1/21/2022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23859-4426-4FF9-9420-BC17DF483A37}" type="datetimeFigureOut">
              <a:rPr lang="en-US"/>
              <a:pPr>
                <a:defRPr/>
              </a:pPr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2450" y="1027113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EB11BB-78C2-4C34-A338-A953A184AE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Rectangle 18"/>
          <p:cNvSpPr>
            <a:spLocks noChangeArrowheads="1"/>
          </p:cNvSpPr>
          <p:nvPr/>
        </p:nvSpPr>
        <p:spPr bwMode="white"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155575" y="142875"/>
            <a:ext cx="8832850" cy="21399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3" name="Oval 9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0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1DD4B-1C0A-4720-BBA1-6CFF53401893}" type="datetimeFigureOut">
              <a:rPr lang="en-US"/>
              <a:pPr>
                <a:defRPr/>
              </a:pPr>
              <a:t>1/21/2022</a:t>
            </a:fld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36D1B746-DD5D-499D-81BE-F76A7037CA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7"/>
          <p:cNvSpPr>
            <a:spLocks noChangeShapeType="1"/>
          </p:cNvSpPr>
          <p:nvPr/>
        </p:nvSpPr>
        <p:spPr bwMode="auto">
          <a:xfrm flipV="1">
            <a:off x="4562475" y="1576388"/>
            <a:ext cx="9525" cy="481806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E7663-5753-40F7-BCFF-30B9718FC01E}" type="datetimeFigureOut">
              <a:rPr lang="en-US"/>
              <a:pPr>
                <a:defRPr/>
              </a:pPr>
              <a:t>1/21/2022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7472E-CFBD-40A4-9359-BE35E36EF8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Rectangle 10"/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050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Straight Connector 14"/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5" name="Rectangle 1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6" name="Oval 24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Oval 26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F5473-DB64-4BD3-989D-2D3525C84CC8}" type="datetimeFigureOut">
              <a:rPr lang="en-US"/>
              <a:pPr>
                <a:defRPr/>
              </a:pPr>
              <a:t>1/21/2022</a:t>
            </a:fld>
            <a:endParaRPr lang="en-US"/>
          </a:p>
        </p:txBody>
      </p:sp>
      <p:sp>
        <p:nvSpPr>
          <p:cNvPr id="1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988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2EA72FAC-08DC-4B65-81D2-BE23C3287B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3A313-106F-4E13-A7F3-358ECCC06278}" type="datetimeFigureOut">
              <a:rPr lang="en-US"/>
              <a:pPr>
                <a:defRPr/>
              </a:pPr>
              <a:t>1/21/2022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E4F45-9AF1-4073-BCD5-CA1EC99D9D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F1209D-ACE2-4596-93C8-E467E9167B18}" type="datetimeFigureOut">
              <a:rPr lang="en-US"/>
              <a:pPr>
                <a:defRPr/>
              </a:pPr>
              <a:t>1/21/2022</a:t>
            </a:fld>
            <a:endParaRPr lang="en-US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BF40E3F-0553-41E9-B6BF-2EC38F0B80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Rectangle 15"/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3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0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15662E00-D783-4176-8DB3-99AB0FC415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FFF31-EEC7-4F8F-B203-C8DE241466F7}" type="datetimeFigureOut">
              <a:rPr lang="en-US"/>
              <a:pPr>
                <a:defRPr/>
              </a:pPr>
              <a:t>1/21/2022</a:t>
            </a:fld>
            <a:endParaRPr 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38296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Rectangle 19"/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2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Rectangle 21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F538B-E201-41BD-9DEC-E1D9A22124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1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4E6A3-38BC-4FDB-8940-23DDBC3E2FC4}" type="datetimeFigureOut">
              <a:rPr lang="en-US"/>
              <a:pPr>
                <a:defRPr/>
              </a:pPr>
              <a:t>1/21/2022</a:t>
            </a:fld>
            <a:endParaRPr 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B04F5896-BD8E-4C97-8467-A4F1A563AAB6}" type="datetimeFigureOut">
              <a:rPr lang="en-US"/>
              <a:pPr>
                <a:defRPr/>
              </a:pPr>
              <a:t>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>
                <a:solidFill>
                  <a:schemeClr val="accent3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B0578C9-ADB4-49D4-8A00-54A723DB93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8" name="Title Placeholder 21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9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71" r:id="rId10"/>
    <p:sldLayoutId id="2147483681" r:id="rId11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E15A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E15A00"/>
          </a:solidFill>
          <a:latin typeface="Corbe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E15A00"/>
          </a:solidFill>
          <a:latin typeface="Corbe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E15A00"/>
          </a:solidFill>
          <a:latin typeface="Corbe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E15A00"/>
          </a:solidFill>
          <a:latin typeface="Corbe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E15A00"/>
          </a:solidFill>
          <a:latin typeface="Corbe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E15A00"/>
          </a:solidFill>
          <a:latin typeface="Corbe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E15A00"/>
          </a:solidFill>
          <a:latin typeface="Corbe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E15A00"/>
          </a:solidFill>
          <a:latin typeface="Corbel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FF6700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909465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956B43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23.png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2.pn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21.png"/><Relationship Id="rId10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7.emf"/><Relationship Id="rId5" Type="http://schemas.openxmlformats.org/officeDocument/2006/relationships/oleObject" Target="../embeddings/oleObject3.bin"/><Relationship Id="rId4" Type="http://schemas.openxmlformats.org/officeDocument/2006/relationships/hyperlink" Target="mailto:dccivilityproject@gmail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6858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Sturgeon Bay Board of Education  2-19-14</a:t>
            </a: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24054" y="1905000"/>
            <a:ext cx="8503920" cy="4267200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4" name="Picture 2" descr="C:\Users\Rudy and Shirley\AppData\Local\Microsoft\Windows\Temporary Internet Files\Content.IE5\90LLO05E\DCCivilityProject_5ftbanner_ScreenVie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70" y="1600200"/>
            <a:ext cx="7986938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8200" y="4876800"/>
            <a:ext cx="739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400" b="1" dirty="0"/>
              <a:t>A community-based initiative that advances </a:t>
            </a:r>
            <a:endParaRPr lang="en-US" sz="2400" b="1" dirty="0" smtClean="0"/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400" b="1" dirty="0" smtClean="0"/>
              <a:t>the </a:t>
            </a:r>
            <a:r>
              <a:rPr lang="en-US" sz="2400" b="1" dirty="0"/>
              <a:t>cause of civility in everyday life to </a:t>
            </a:r>
            <a:endParaRPr lang="en-US" sz="2400" b="1" dirty="0" smtClean="0"/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400" b="1" dirty="0" smtClean="0"/>
              <a:t>strengthen </a:t>
            </a:r>
            <a:r>
              <a:rPr lang="en-US" sz="2400" b="1" dirty="0"/>
              <a:t>our shared community. </a:t>
            </a:r>
          </a:p>
        </p:txBody>
      </p:sp>
    </p:spTree>
    <p:extLst>
      <p:ext uri="{BB962C8B-B14F-4D97-AF65-F5344CB8AC3E}">
        <p14:creationId xmlns:p14="http://schemas.microsoft.com/office/powerpoint/2010/main" val="52152970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3. Be Inclusive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Diversity of people, thoughts, opinions, and  ideas, help us achieve a broader dimension of ourselves as individuals and communities.</a:t>
            </a:r>
          </a:p>
          <a:p>
            <a:endParaRPr lang="en-US" sz="2400" dirty="0"/>
          </a:p>
          <a:p>
            <a:r>
              <a:rPr lang="en-US" sz="2400" dirty="0"/>
              <a:t>Remember to “Invite the Stranger.”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65640"/>
            <a:ext cx="3505199" cy="4397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65559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4. Don’t Gossip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6048" y="1898652"/>
            <a:ext cx="2889754" cy="3627434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Don’t discount the power of your words.  </a:t>
            </a:r>
          </a:p>
          <a:p>
            <a:endParaRPr lang="en-US" dirty="0" smtClean="0"/>
          </a:p>
          <a:p>
            <a:r>
              <a:rPr lang="en-US" dirty="0" smtClean="0"/>
              <a:t>Speaking with consideration and kindness is at the heart of civil behavior.</a:t>
            </a:r>
          </a:p>
          <a:p>
            <a:endParaRPr lang="en-US" dirty="0" smtClean="0"/>
          </a:p>
          <a:p>
            <a:r>
              <a:rPr lang="en-US" sz="2400" i="1" dirty="0" smtClean="0"/>
              <a:t>“Nobody ever gossips about other people’s secret virtues." – Bertrand Russell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8677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5. Show Respect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Honor other’s time and physical space.</a:t>
            </a:r>
          </a:p>
          <a:p>
            <a:r>
              <a:rPr lang="en-US" sz="2400" dirty="0" smtClean="0"/>
              <a:t>Respect </a:t>
            </a:r>
            <a:r>
              <a:rPr lang="en-US" sz="2400" dirty="0"/>
              <a:t>includes recognizing that others are entitled to look at the world differently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Recognize and honor other’s good intentions.</a:t>
            </a:r>
            <a:endParaRPr lang="en-US" sz="2400" dirty="0"/>
          </a:p>
          <a:p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3733800" cy="468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721780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6. Be Agreeable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Two key ingredients for being agreeable in </a:t>
            </a:r>
            <a:r>
              <a:rPr lang="en-US" sz="2400" dirty="0" smtClean="0"/>
              <a:t>conversation: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* The </a:t>
            </a:r>
            <a:r>
              <a:rPr lang="en-US" sz="2400" dirty="0"/>
              <a:t>ability to consider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that </a:t>
            </a:r>
            <a:r>
              <a:rPr lang="en-US" sz="2400" dirty="0"/>
              <a:t>you might be </a:t>
            </a:r>
            <a:r>
              <a:rPr lang="en-US" sz="2400" dirty="0" smtClean="0"/>
              <a:t>wrong.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*The </a:t>
            </a:r>
            <a:r>
              <a:rPr lang="en-US" sz="2400" dirty="0"/>
              <a:t>ability to admit </a:t>
            </a:r>
            <a:r>
              <a:rPr lang="en-US" sz="2400" dirty="0" smtClean="0"/>
              <a:t>that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</a:t>
            </a:r>
            <a:r>
              <a:rPr lang="en-US" sz="2400" dirty="0"/>
              <a:t>you don’t know</a:t>
            </a:r>
            <a:r>
              <a:rPr lang="en-US" sz="2400" dirty="0" smtClean="0"/>
              <a:t>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i="1" dirty="0" smtClean="0"/>
              <a:t>“To disagree, one doesn’t have to be disagreeable”  </a:t>
            </a:r>
          </a:p>
          <a:p>
            <a:pPr marL="0" indent="0">
              <a:buNone/>
            </a:pPr>
            <a:r>
              <a:rPr lang="en-US" sz="2400" i="1" dirty="0"/>
              <a:t> </a:t>
            </a:r>
            <a:r>
              <a:rPr lang="en-US" sz="2400" i="1" dirty="0" smtClean="0"/>
              <a:t>    </a:t>
            </a:r>
            <a:r>
              <a:rPr lang="en-US" sz="1800" i="1" dirty="0" smtClean="0"/>
              <a:t>- Barry Goldwater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3746986" cy="4703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827909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7. Apologize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It is courageous and humbling to admit fault.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Be genuine and your message heartfelt.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Keep it simple:</a:t>
            </a:r>
          </a:p>
          <a:p>
            <a:pPr marL="0" indent="0">
              <a:buNone/>
            </a:pPr>
            <a:r>
              <a:rPr lang="en-US" sz="2400" b="1" i="1" dirty="0" smtClean="0"/>
              <a:t>           “I’m </a:t>
            </a:r>
            <a:r>
              <a:rPr lang="en-US" sz="2400" b="1" i="1" dirty="0"/>
              <a:t>sorry</a:t>
            </a:r>
            <a:r>
              <a:rPr lang="en-US" sz="2400" b="1" i="1" dirty="0" smtClean="0"/>
              <a:t>.”</a:t>
            </a:r>
          </a:p>
          <a:p>
            <a:pPr marL="0" indent="0">
              <a:buNone/>
            </a:pPr>
            <a:endParaRPr lang="en-US" sz="2400" b="1" i="1" dirty="0" smtClean="0"/>
          </a:p>
          <a:p>
            <a:pPr marL="0" indent="0"/>
            <a:r>
              <a:rPr lang="en-US" sz="2400" b="1" i="1" dirty="0" smtClean="0"/>
              <a:t> </a:t>
            </a:r>
            <a:r>
              <a:rPr lang="en-US" sz="2400" dirty="0" smtClean="0"/>
              <a:t>Work to repair damages!</a:t>
            </a:r>
          </a:p>
          <a:p>
            <a:pPr marL="0" indent="0"/>
            <a:endParaRPr lang="en-US" sz="2400" b="1" i="1" dirty="0"/>
          </a:p>
          <a:p>
            <a:endParaRPr 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3733800" cy="4678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946334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8. Give Constructive Criticism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sz="2400" dirty="0" smtClean="0"/>
          </a:p>
          <a:p>
            <a:r>
              <a:rPr lang="en-US" sz="2800" b="1" dirty="0" smtClean="0"/>
              <a:t>Sharing an opposing  point of view is a civic responsibility--</a:t>
            </a:r>
          </a:p>
          <a:p>
            <a:pPr marL="0" indent="0">
              <a:buNone/>
            </a:pPr>
            <a:r>
              <a:rPr lang="en-US" sz="2800" b="1" dirty="0"/>
              <a:t> </a:t>
            </a:r>
            <a:r>
              <a:rPr lang="en-US" sz="2800" b="1" dirty="0" smtClean="0"/>
              <a:t>    </a:t>
            </a:r>
            <a:r>
              <a:rPr lang="en-US" sz="2800" b="1" i="1" dirty="0" smtClean="0"/>
              <a:t>“If not I, who?</a:t>
            </a:r>
          </a:p>
          <a:p>
            <a:pPr marL="0" indent="0">
              <a:buNone/>
            </a:pPr>
            <a:r>
              <a:rPr lang="en-US" sz="2800" b="1" i="1" dirty="0" smtClean="0"/>
              <a:t>       If not now, when?”</a:t>
            </a:r>
          </a:p>
          <a:p>
            <a:pPr marL="0" indent="0">
              <a:buNone/>
            </a:pPr>
            <a:endParaRPr lang="en-US" sz="2800" b="1" i="1" dirty="0" smtClean="0"/>
          </a:p>
          <a:p>
            <a:r>
              <a:rPr lang="en-US" sz="2800" b="1" dirty="0" smtClean="0"/>
              <a:t>Intention </a:t>
            </a:r>
            <a:r>
              <a:rPr lang="en-US" sz="2800" b="1" dirty="0"/>
              <a:t>must be to help, not to humiliate.</a:t>
            </a:r>
          </a:p>
          <a:p>
            <a:endParaRPr lang="en-US" sz="2800" b="1" dirty="0"/>
          </a:p>
          <a:p>
            <a:endParaRPr lang="en-US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96" y="1828800"/>
            <a:ext cx="4308456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055182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9. Take Responsibility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US" sz="3200" b="1" dirty="0"/>
          </a:p>
          <a:p>
            <a:r>
              <a:rPr lang="en-US" sz="3200" b="1" dirty="0" smtClean="0"/>
              <a:t>Don’t pretend something didn’t happen; own your behavior.</a:t>
            </a:r>
          </a:p>
          <a:p>
            <a:endParaRPr lang="en-US" sz="3200" b="1" dirty="0" smtClean="0"/>
          </a:p>
          <a:p>
            <a:endParaRPr lang="en-US" sz="3200" b="1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3810000" cy="4787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776919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Challenge…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2600" b="1" dirty="0" smtClean="0"/>
              <a:t>It is easy, yes… so easy,  </a:t>
            </a:r>
          </a:p>
          <a:p>
            <a:pPr marL="0" indent="0" algn="ctr">
              <a:buNone/>
            </a:pPr>
            <a:r>
              <a:rPr lang="en-US" sz="2600" b="1" dirty="0" smtClean="0"/>
              <a:t>to be civil with people </a:t>
            </a:r>
          </a:p>
          <a:p>
            <a:pPr marL="0" indent="0" algn="ctr">
              <a:buNone/>
            </a:pPr>
            <a:r>
              <a:rPr lang="en-US" sz="2600" b="1" dirty="0" smtClean="0"/>
              <a:t>who agree with you </a:t>
            </a:r>
          </a:p>
          <a:p>
            <a:pPr marL="0" indent="0" algn="ctr">
              <a:buNone/>
            </a:pPr>
            <a:r>
              <a:rPr lang="en-US" sz="2600" b="1" dirty="0" smtClean="0"/>
              <a:t>and those who think </a:t>
            </a:r>
          </a:p>
          <a:p>
            <a:pPr marL="0" indent="0" algn="ctr">
              <a:buNone/>
            </a:pPr>
            <a:r>
              <a:rPr lang="en-US" sz="2600" b="1" dirty="0" smtClean="0"/>
              <a:t>like you do!</a:t>
            </a:r>
            <a:endParaRPr lang="en-US" sz="26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000" dirty="0" smtClean="0"/>
          </a:p>
          <a:p>
            <a:pPr marL="0" indent="0" algn="ctr">
              <a:buNone/>
            </a:pPr>
            <a:endParaRPr lang="en-US" sz="2000" b="1" i="1" dirty="0" smtClean="0"/>
          </a:p>
          <a:p>
            <a:pPr marL="0" indent="0" algn="ctr">
              <a:buNone/>
            </a:pPr>
            <a:r>
              <a:rPr lang="en-US" sz="3600" b="1" i="1" dirty="0" smtClean="0"/>
              <a:t>The challenge is to be civil with those who strongly disagree with you and do not share your opinions!</a:t>
            </a:r>
            <a:endParaRPr lang="en-US" sz="3600" b="1" i="1" dirty="0"/>
          </a:p>
        </p:txBody>
      </p:sp>
    </p:spTree>
    <p:extLst>
      <p:ext uri="{BB962C8B-B14F-4D97-AF65-F5344CB8AC3E}">
        <p14:creationId xmlns:p14="http://schemas.microsoft.com/office/powerpoint/2010/main" val="28923360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6"/>
                </a:solidFill>
              </a:rPr>
              <a:t>The Door County Civility Project…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200" dirty="0"/>
              <a:t>I</a:t>
            </a:r>
            <a:r>
              <a:rPr lang="en-US" sz="3200" dirty="0" smtClean="0"/>
              <a:t>s  </a:t>
            </a:r>
            <a:r>
              <a:rPr lang="en-US" sz="3200" b="1" i="1" u="sng" dirty="0"/>
              <a:t>NOT</a:t>
            </a:r>
            <a:r>
              <a:rPr lang="en-US" sz="3200" dirty="0"/>
              <a:t> </a:t>
            </a:r>
            <a:r>
              <a:rPr lang="en-US" sz="3200" dirty="0" smtClean="0"/>
              <a:t> a </a:t>
            </a:r>
            <a:r>
              <a:rPr lang="en-US" sz="3200" dirty="0"/>
              <a:t>campaign to end all disagreements … but a campaign to make it </a:t>
            </a:r>
            <a:r>
              <a:rPr lang="en-US" sz="3200" b="1" i="1" u="sng" dirty="0"/>
              <a:t>safe to disagree</a:t>
            </a:r>
            <a:r>
              <a:rPr lang="en-US" sz="3200" dirty="0" smtClean="0"/>
              <a:t>.</a:t>
            </a:r>
          </a:p>
          <a:p>
            <a:pPr marL="461963" indent="-461963">
              <a:buFont typeface="Wingdings" pitchFamily="2" charset="2"/>
              <a:buChar char="§"/>
            </a:pPr>
            <a:endParaRPr lang="en-US" sz="3200" dirty="0"/>
          </a:p>
          <a:p>
            <a:pPr marL="0" indent="0">
              <a:buNone/>
            </a:pPr>
            <a:r>
              <a:rPr lang="en-US" sz="3200" b="1" dirty="0" smtClean="0"/>
              <a:t>	- </a:t>
            </a:r>
            <a:r>
              <a:rPr lang="en-US" sz="3200" b="1" i="1" dirty="0" smtClean="0">
                <a:solidFill>
                  <a:schemeClr val="accent3">
                    <a:lumMod val="75000"/>
                  </a:schemeClr>
                </a:solidFill>
              </a:rPr>
              <a:t>It </a:t>
            </a:r>
            <a:r>
              <a:rPr lang="en-US" sz="3200" b="1" i="1" dirty="0">
                <a:solidFill>
                  <a:schemeClr val="accent3">
                    <a:lumMod val="75000"/>
                  </a:schemeClr>
                </a:solidFill>
              </a:rPr>
              <a:t>is quite possible to be true to one’s beliefs and </a:t>
            </a:r>
            <a:r>
              <a:rPr lang="en-US" sz="3200" b="1" i="1" dirty="0" smtClean="0">
                <a:solidFill>
                  <a:schemeClr val="accent3">
                    <a:lumMod val="75000"/>
                  </a:schemeClr>
                </a:solidFill>
              </a:rPr>
              <a:t>	   	   be </a:t>
            </a:r>
            <a:r>
              <a:rPr lang="en-US" sz="3200" b="1" i="1" dirty="0">
                <a:solidFill>
                  <a:schemeClr val="accent3">
                    <a:lumMod val="75000"/>
                  </a:schemeClr>
                </a:solidFill>
              </a:rPr>
              <a:t>civil at </a:t>
            </a:r>
            <a:r>
              <a:rPr lang="en-US" sz="3200" b="1" i="1" dirty="0" smtClean="0">
                <a:solidFill>
                  <a:schemeClr val="accent3">
                    <a:lumMod val="75000"/>
                  </a:schemeClr>
                </a:solidFill>
              </a:rPr>
              <a:t>the </a:t>
            </a:r>
            <a:r>
              <a:rPr lang="en-US" sz="3200" b="1" i="1" dirty="0">
                <a:solidFill>
                  <a:schemeClr val="accent3">
                    <a:lumMod val="75000"/>
                  </a:schemeClr>
                </a:solidFill>
              </a:rPr>
              <a:t>same time.</a:t>
            </a:r>
          </a:p>
          <a:p>
            <a:pPr marL="0" indent="0">
              <a:buNone/>
            </a:pPr>
            <a:endParaRPr lang="en-US" sz="3200" dirty="0"/>
          </a:p>
          <a:p>
            <a:pPr marL="461963" indent="-461963">
              <a:buFont typeface="Wingdings" pitchFamily="2" charset="2"/>
              <a:buChar char="§"/>
            </a:pPr>
            <a:endParaRPr lang="en-US" sz="1500" dirty="0"/>
          </a:p>
          <a:p>
            <a:pPr marL="0" indent="0">
              <a:buNone/>
            </a:pPr>
            <a:endParaRPr lang="en-US" sz="1500" dirty="0" smtClean="0"/>
          </a:p>
          <a:p>
            <a:pPr marL="0" indent="0">
              <a:buNone/>
            </a:pPr>
            <a:r>
              <a:rPr lang="en-US" sz="3200" dirty="0" smtClean="0"/>
              <a:t>Is </a:t>
            </a:r>
            <a:r>
              <a:rPr lang="en-US" sz="3200" b="1" i="1" u="sng" dirty="0" smtClean="0"/>
              <a:t>NOT</a:t>
            </a:r>
            <a:r>
              <a:rPr lang="en-US" sz="3200" dirty="0" smtClean="0"/>
              <a:t>  about perfection… it is about </a:t>
            </a:r>
            <a:r>
              <a:rPr lang="en-US" sz="3200" b="1" u="sng" dirty="0" smtClean="0"/>
              <a:t>making a conscious commitment to actively pursue improvement.</a:t>
            </a: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en-US" sz="3200" b="1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3200" b="1" dirty="0" smtClean="0"/>
          </a:p>
          <a:p>
            <a:pPr marL="0" indent="0">
              <a:buNone/>
            </a:pPr>
            <a:r>
              <a:rPr lang="en-US" sz="3200" b="1" i="1" dirty="0" smtClean="0">
                <a:solidFill>
                  <a:schemeClr val="accent3">
                    <a:lumMod val="50000"/>
                  </a:schemeClr>
                </a:solidFill>
              </a:rPr>
              <a:t>	</a:t>
            </a:r>
            <a:r>
              <a:rPr lang="en-US" sz="3200" b="1" i="1" dirty="0" smtClean="0">
                <a:solidFill>
                  <a:schemeClr val="accent3">
                    <a:lumMod val="75000"/>
                  </a:schemeClr>
                </a:solidFill>
              </a:rPr>
              <a:t>- We do not intend to be the “civility police”.</a:t>
            </a:r>
          </a:p>
          <a:p>
            <a:pPr marL="0" indent="0">
              <a:buNone/>
            </a:pPr>
            <a:endParaRPr lang="en-US" sz="3200" b="1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3200" b="1" u="sng" dirty="0" smtClean="0"/>
          </a:p>
          <a:p>
            <a:pPr marL="461963" indent="-461963">
              <a:buFont typeface="Wingdings" pitchFamily="2" charset="2"/>
              <a:buChar char="§"/>
            </a:pPr>
            <a:endParaRPr lang="en-US" sz="3200" b="1" u="sn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39404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b="1" dirty="0" smtClean="0">
                <a:solidFill>
                  <a:srgbClr val="E15A00"/>
                </a:solidFill>
              </a:rPr>
              <a:t>What Can You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>
            <a:normAutofit/>
          </a:bodyPr>
          <a:lstStyle/>
          <a:p>
            <a:pPr marL="0" indent="0" eaLnBrk="1" hangingPunct="1"/>
            <a:r>
              <a:rPr lang="en-US" b="1" dirty="0" smtClean="0"/>
              <a:t>Individually commit to civility  (sign the pledge) and model civil behavior.</a:t>
            </a:r>
          </a:p>
          <a:p>
            <a:pPr marL="0" indent="0" eaLnBrk="1" hangingPunct="1"/>
            <a:r>
              <a:rPr lang="en-US" b="1" dirty="0" smtClean="0"/>
              <a:t>Join other </a:t>
            </a:r>
            <a:r>
              <a:rPr lang="en-US" b="1" u="sng" dirty="0" smtClean="0"/>
              <a:t>school districts  in Door County </a:t>
            </a:r>
            <a:r>
              <a:rPr lang="en-US" b="1" dirty="0" smtClean="0"/>
              <a:t> endorsing </a:t>
            </a:r>
            <a:r>
              <a:rPr lang="en-US" b="1" dirty="0"/>
              <a:t>c</a:t>
            </a:r>
            <a:r>
              <a:rPr lang="en-US" b="1" dirty="0" smtClean="0"/>
              <a:t>ivility and promote the use of the tools of civility for all groups in your district.</a:t>
            </a:r>
          </a:p>
          <a:p>
            <a:pPr marL="0" indent="0" eaLnBrk="1" hangingPunct="1"/>
            <a:r>
              <a:rPr lang="en-US" b="1" dirty="0" smtClean="0"/>
              <a:t>Post the Door County Civility posters in your district’s meeting rooms, classrooms and hallways.</a:t>
            </a:r>
          </a:p>
          <a:p>
            <a:pPr marL="0" indent="0" eaLnBrk="1" hangingPunct="1"/>
            <a:r>
              <a:rPr lang="en-US" b="1" dirty="0" smtClean="0"/>
              <a:t>Invite the Door County Civility Project to present to other groups in your district  and community and/or provide more in-depth training.</a:t>
            </a:r>
          </a:p>
          <a:p>
            <a:pPr marL="0" indent="0" eaLnBrk="1" hangingPunct="1"/>
            <a:endParaRPr lang="en-US" b="1" dirty="0" smtClean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4270" y="228587"/>
            <a:ext cx="8451973" cy="755816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Door County Civility Project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410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95400"/>
            <a:ext cx="4270375" cy="5029200"/>
          </a:xfrm>
        </p:spPr>
        <p:txBody>
          <a:bodyPr/>
          <a:lstStyle/>
          <a:p>
            <a:pPr marL="0" indent="0" eaLnBrk="1" hangingPunct="1">
              <a:buFont typeface="Wingdings 2" pitchFamily="18" charset="2"/>
              <a:buNone/>
            </a:pPr>
            <a:r>
              <a:rPr lang="en-US" dirty="0" smtClean="0"/>
              <a:t>History:</a:t>
            </a:r>
          </a:p>
          <a:p>
            <a:pPr marL="0" indent="0" eaLnBrk="1" hangingPunct="1"/>
            <a:r>
              <a:rPr lang="en-US" sz="2000" dirty="0" smtClean="0"/>
              <a:t>1997 - Dr. P.M, </a:t>
            </a:r>
            <a:r>
              <a:rPr lang="en-US" sz="2000" dirty="0" err="1" smtClean="0"/>
              <a:t>Forni</a:t>
            </a:r>
            <a:r>
              <a:rPr lang="en-US" sz="2000" dirty="0" smtClean="0"/>
              <a:t> of Johns Hopkins University authors  </a:t>
            </a:r>
            <a:r>
              <a:rPr lang="en-US" sz="2000" u="sng" dirty="0" smtClean="0"/>
              <a:t>Choosing Civility</a:t>
            </a:r>
            <a:r>
              <a:rPr lang="en-US" sz="2000" dirty="0" smtClean="0"/>
              <a:t> and </a:t>
            </a:r>
            <a:r>
              <a:rPr lang="en-US" sz="2000" u="sng" dirty="0" smtClean="0"/>
              <a:t>The Civility Solution </a:t>
            </a:r>
          </a:p>
          <a:p>
            <a:pPr marL="0" indent="0" eaLnBrk="1" hangingPunct="1">
              <a:buFont typeface="Wingdings 2" pitchFamily="18" charset="2"/>
              <a:buNone/>
            </a:pPr>
            <a:endParaRPr lang="en-US" sz="800" u="sng" dirty="0" smtClean="0"/>
          </a:p>
          <a:p>
            <a:pPr marL="0" indent="0" eaLnBrk="1" hangingPunct="1"/>
            <a:r>
              <a:rPr lang="en-US" sz="2000" dirty="0" smtClean="0"/>
              <a:t>2003 Duluth-Superior Area Community Foundation’s Civility Project: “Speak Your Peace” </a:t>
            </a:r>
          </a:p>
          <a:p>
            <a:pPr marL="0" indent="0" eaLnBrk="1" hangingPunct="1">
              <a:buFont typeface="Wingdings 2" pitchFamily="18" charset="2"/>
              <a:buNone/>
            </a:pPr>
            <a:endParaRPr lang="en-US" sz="800" dirty="0" smtClean="0"/>
          </a:p>
          <a:p>
            <a:pPr marL="0" indent="0" eaLnBrk="1" hangingPunct="1"/>
            <a:r>
              <a:rPr lang="en-US" sz="2000" dirty="0" smtClean="0"/>
              <a:t>2010 Oshkosh Civility Project </a:t>
            </a:r>
          </a:p>
          <a:p>
            <a:pPr marL="0" indent="0" eaLnBrk="1" hangingPunct="1">
              <a:buFont typeface="Wingdings 2" pitchFamily="18" charset="2"/>
              <a:buNone/>
            </a:pPr>
            <a:endParaRPr lang="en-US" sz="800" dirty="0" smtClean="0"/>
          </a:p>
          <a:p>
            <a:pPr marL="0" indent="0" eaLnBrk="1" hangingPunct="1"/>
            <a:r>
              <a:rPr lang="es-NI" sz="2000" dirty="0" smtClean="0"/>
              <a:t>2013  </a:t>
            </a:r>
            <a:r>
              <a:rPr lang="es-NI" sz="2000" dirty="0" err="1" smtClean="0"/>
              <a:t>Door</a:t>
            </a:r>
            <a:r>
              <a:rPr lang="es-NI" sz="2000" dirty="0" smtClean="0"/>
              <a:t>  County </a:t>
            </a:r>
            <a:r>
              <a:rPr lang="es-NI" sz="2000" dirty="0" err="1" smtClean="0"/>
              <a:t>Civility</a:t>
            </a:r>
            <a:r>
              <a:rPr lang="es-NI" sz="2000" dirty="0" smtClean="0"/>
              <a:t> Project</a:t>
            </a:r>
          </a:p>
          <a:p>
            <a:pPr marL="0" indent="0" eaLnBrk="1" hangingPunct="1">
              <a:buNone/>
            </a:pPr>
            <a:endParaRPr lang="en-US" sz="800" dirty="0"/>
          </a:p>
          <a:p>
            <a:pPr marL="0" indent="0" eaLnBrk="1" hangingPunct="1"/>
            <a:r>
              <a:rPr lang="en-US" sz="2000" dirty="0" smtClean="0"/>
              <a:t>2013 Door County Civility Project becomes an affiliate of the Wisconsin Civility Project</a:t>
            </a:r>
            <a:endParaRPr lang="en-US" dirty="0" smtClean="0"/>
          </a:p>
        </p:txBody>
      </p:sp>
      <p:sp>
        <p:nvSpPr>
          <p:cNvPr id="17411" name="Content Placeholder 4"/>
          <p:cNvSpPr>
            <a:spLocks noGrp="1"/>
          </p:cNvSpPr>
          <p:nvPr>
            <p:ph sz="half" idx="2"/>
          </p:nvPr>
        </p:nvSpPr>
        <p:spPr>
          <a:xfrm>
            <a:off x="4800600" y="3733800"/>
            <a:ext cx="4038600" cy="2667000"/>
          </a:xfrm>
        </p:spPr>
        <p:txBody>
          <a:bodyPr/>
          <a:lstStyle/>
          <a:p>
            <a:pPr marL="0" indent="0" algn="ctr" eaLnBrk="1" hangingPunct="1">
              <a:buFont typeface="Wingdings 2" pitchFamily="18" charset="2"/>
              <a:buNone/>
            </a:pPr>
            <a:r>
              <a:rPr lang="en-US" sz="1600" dirty="0" smtClean="0"/>
              <a:t>Door County Civility Workshop – June 2013</a:t>
            </a:r>
          </a:p>
          <a:p>
            <a:pPr marL="0" indent="0" algn="ctr" eaLnBrk="1" hangingPunct="1">
              <a:buFont typeface="Wingdings 2" pitchFamily="18" charset="2"/>
              <a:buNone/>
            </a:pPr>
            <a:endParaRPr lang="es-NI" sz="1000" dirty="0" smtClean="0"/>
          </a:p>
          <a:p>
            <a:pPr marL="0" indent="0" algn="ctr" eaLnBrk="1" hangingPunct="1">
              <a:buFont typeface="Wingdings 2" pitchFamily="18" charset="2"/>
              <a:buNone/>
            </a:pPr>
            <a:r>
              <a:rPr lang="es-NI" sz="1400" dirty="0" err="1" smtClean="0"/>
              <a:t>Other</a:t>
            </a:r>
            <a:r>
              <a:rPr lang="es-NI" sz="1400" dirty="0" smtClean="0"/>
              <a:t>  Wisconsin </a:t>
            </a:r>
            <a:r>
              <a:rPr lang="es-NI" sz="1400" dirty="0" err="1" smtClean="0"/>
              <a:t>counties</a:t>
            </a:r>
            <a:r>
              <a:rPr lang="es-NI" sz="1400" dirty="0" smtClean="0"/>
              <a:t> &amp; </a:t>
            </a:r>
            <a:r>
              <a:rPr lang="es-NI" sz="1400" dirty="0" err="1" smtClean="0"/>
              <a:t>communities</a:t>
            </a:r>
            <a:r>
              <a:rPr lang="es-NI" sz="1400" dirty="0" smtClean="0"/>
              <a:t> </a:t>
            </a:r>
            <a:r>
              <a:rPr lang="es-NI" sz="1400" dirty="0" err="1" smtClean="0"/>
              <a:t>supporting</a:t>
            </a:r>
            <a:r>
              <a:rPr lang="es-NI" sz="1400" dirty="0" smtClean="0"/>
              <a:t> CIVILITY </a:t>
            </a:r>
            <a:r>
              <a:rPr lang="es-NI" sz="1400" dirty="0" err="1" smtClean="0"/>
              <a:t>efforts</a:t>
            </a:r>
            <a:r>
              <a:rPr lang="es-NI" sz="1400" dirty="0" smtClean="0"/>
              <a:t>:</a:t>
            </a:r>
          </a:p>
          <a:p>
            <a:pPr marL="0" indent="0" algn="ctr" eaLnBrk="1" hangingPunct="1">
              <a:buFont typeface="Wingdings 2" pitchFamily="18" charset="2"/>
              <a:buNone/>
            </a:pPr>
            <a:r>
              <a:rPr lang="es-NI" sz="1200" dirty="0" smtClean="0"/>
              <a:t>Appleton         WI Rapids        Douglas Co</a:t>
            </a:r>
          </a:p>
          <a:p>
            <a:pPr marL="0" indent="0" algn="ctr" eaLnBrk="1" hangingPunct="1">
              <a:buFont typeface="Wingdings 2" pitchFamily="18" charset="2"/>
              <a:buNone/>
            </a:pPr>
            <a:r>
              <a:rPr lang="es-NI" sz="1200" dirty="0" err="1" smtClean="0"/>
              <a:t>Southern</a:t>
            </a:r>
            <a:r>
              <a:rPr lang="es-NI" sz="1200" dirty="0" smtClean="0"/>
              <a:t>  Wood Co      Evansville      Town of Hull</a:t>
            </a:r>
          </a:p>
          <a:p>
            <a:pPr marL="0" indent="0" algn="ctr" eaLnBrk="1" hangingPunct="1">
              <a:buFont typeface="Wingdings 2" pitchFamily="18" charset="2"/>
              <a:buNone/>
            </a:pPr>
            <a:r>
              <a:rPr lang="es-NI" sz="1200" dirty="0" err="1" smtClean="0"/>
              <a:t>Winnebago</a:t>
            </a:r>
            <a:r>
              <a:rPr lang="es-NI" sz="1200" dirty="0" smtClean="0"/>
              <a:t> Co        Jefferson Co       </a:t>
            </a:r>
            <a:r>
              <a:rPr lang="es-NI" sz="1200" dirty="0" err="1" smtClean="0"/>
              <a:t>Muskego</a:t>
            </a:r>
            <a:endParaRPr lang="es-NI" sz="1200" dirty="0" smtClean="0"/>
          </a:p>
          <a:p>
            <a:pPr marL="0" indent="0" algn="ctr" eaLnBrk="1" hangingPunct="1">
              <a:buFont typeface="Wingdings 2" pitchFamily="18" charset="2"/>
              <a:buNone/>
            </a:pPr>
            <a:r>
              <a:rPr lang="es-NI" sz="1200" dirty="0" smtClean="0"/>
              <a:t>Stevens Point </a:t>
            </a:r>
            <a:r>
              <a:rPr lang="es-NI" sz="1200" dirty="0" err="1" smtClean="0"/>
              <a:t>Schools</a:t>
            </a:r>
            <a:r>
              <a:rPr lang="es-NI" sz="1200" dirty="0" smtClean="0"/>
              <a:t>       Superior</a:t>
            </a:r>
          </a:p>
          <a:p>
            <a:pPr marL="0" indent="0" algn="ctr" eaLnBrk="1" hangingPunct="1">
              <a:buFont typeface="Wingdings 2" pitchFamily="18" charset="2"/>
              <a:buNone/>
            </a:pPr>
            <a:r>
              <a:rPr lang="es-NI" sz="1200" dirty="0" smtClean="0"/>
              <a:t>Racine      Oshkosh </a:t>
            </a:r>
            <a:r>
              <a:rPr lang="es-NI" sz="1200" dirty="0" err="1" smtClean="0"/>
              <a:t>Schools</a:t>
            </a:r>
            <a:r>
              <a:rPr lang="es-NI" sz="1200" dirty="0" smtClean="0"/>
              <a:t>      Town of Sturgeon </a:t>
            </a:r>
            <a:r>
              <a:rPr lang="es-NI" sz="1200" dirty="0" err="1" smtClean="0"/>
              <a:t>Bay</a:t>
            </a:r>
            <a:endParaRPr lang="es-NI" sz="1200" dirty="0" smtClean="0"/>
          </a:p>
          <a:p>
            <a:pPr marL="0" indent="0" algn="ctr" eaLnBrk="1" hangingPunct="1">
              <a:buFont typeface="Wingdings 2" pitchFamily="18" charset="2"/>
              <a:buNone/>
            </a:pPr>
            <a:r>
              <a:rPr lang="es-NI" sz="1200" dirty="0" smtClean="0"/>
              <a:t>Town of </a:t>
            </a:r>
            <a:r>
              <a:rPr lang="es-NI" sz="1200" dirty="0" err="1" smtClean="0"/>
              <a:t>Liberty</a:t>
            </a:r>
            <a:r>
              <a:rPr lang="es-NI" sz="1200" dirty="0" smtClean="0"/>
              <a:t> Grove      City of Sturgeon </a:t>
            </a:r>
            <a:r>
              <a:rPr lang="es-NI" sz="1200" dirty="0" err="1" smtClean="0"/>
              <a:t>Bay</a:t>
            </a:r>
            <a:endParaRPr lang="es-NI" sz="1200" dirty="0" smtClean="0"/>
          </a:p>
          <a:p>
            <a:pPr marL="0" indent="0" algn="ctr" eaLnBrk="1" hangingPunct="1">
              <a:buFont typeface="Wingdings 2" pitchFamily="18" charset="2"/>
              <a:buNone/>
            </a:pPr>
            <a:endParaRPr lang="es-NI" sz="1200" dirty="0" smtClean="0"/>
          </a:p>
          <a:p>
            <a:pPr marL="0" indent="0" algn="ctr" eaLnBrk="1" hangingPunct="1">
              <a:buFont typeface="Wingdings 2" pitchFamily="18" charset="2"/>
              <a:buNone/>
            </a:pPr>
            <a:endParaRPr lang="es-NI" sz="1200" dirty="0" smtClean="0"/>
          </a:p>
          <a:p>
            <a:pPr marL="0" indent="0" algn="ctr" eaLnBrk="1" hangingPunct="1">
              <a:buFont typeface="Wingdings 2" pitchFamily="18" charset="2"/>
              <a:buNone/>
            </a:pPr>
            <a:endParaRPr lang="en-US" sz="1600" dirty="0" smtClean="0"/>
          </a:p>
        </p:txBody>
      </p:sp>
      <p:pic>
        <p:nvPicPr>
          <p:cNvPr id="10" name="Picture 9" descr="IMG_00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37200" y="1447800"/>
            <a:ext cx="28448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5081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4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4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4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4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4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4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Major Supporters and Financial Donors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721352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r>
              <a:rPr lang="en-US" sz="1200" dirty="0" smtClean="0"/>
              <a:t>	                  </a:t>
            </a:r>
            <a:r>
              <a:rPr lang="en-US" sz="1200" b="1" dirty="0" smtClean="0"/>
              <a:t>League of Women Voters®  </a:t>
            </a:r>
          </a:p>
          <a:p>
            <a:pPr marL="0" indent="0">
              <a:buNone/>
            </a:pPr>
            <a:r>
              <a:rPr lang="en-US" sz="1200" b="1" dirty="0" smtClean="0"/>
              <a:t>                                                         of   Door County</a:t>
            </a:r>
          </a:p>
          <a:p>
            <a:pPr marL="0" indent="0">
              <a:buNone/>
            </a:pPr>
            <a:r>
              <a:rPr lang="en-US" dirty="0" smtClean="0"/>
              <a:t>   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</a:t>
            </a:r>
            <a:endParaRPr lang="en-US" sz="3000" b="1" dirty="0" smtClean="0"/>
          </a:p>
          <a:p>
            <a:pPr marL="0" indent="0">
              <a:buNone/>
            </a:pPr>
            <a:r>
              <a:rPr lang="en-US" dirty="0" smtClean="0"/>
              <a:t>                                                              </a:t>
            </a:r>
            <a:endParaRPr lang="en-US" dirty="0"/>
          </a:p>
        </p:txBody>
      </p:sp>
      <p:sp>
        <p:nvSpPr>
          <p:cNvPr id="4" name="AutoShape 4" descr="data:image/jpeg;base64,/9j/4AAQSkZJRgABAQAAAQABAAD/2wCEAAkGBhQQEBUQEBQVFRUWEBAPFxEUFhIUFRcQFBUVFBUXFBUXHCcgGBojGRcUIC8gIycpLCwsFR4xNTAqNScrLCkBCQoKDgwOGg8PGiwkHCQqLC8qLC4pNS4tLCwsNC4sLCwsMC0sLC8sLCwsLC4sLCwsLCksLCwpLCwsLCwsLCwsKf/AABEIAMkA+wMBIgACEQEDEQH/xAAcAAEAAgMBAQEAAAAAAAAAAAAABgcBBAgFAwL/xABKEAABAwICAwoKBgkDBQEAAAABAAIDBBEFIQcSMQYTFzVBUXSBk7IiMjRTYXGRocLRFFJzorPBIzNCcoKSsdLiJENiVGSjw+EV/8QAGwEAAQUBAQAAAAAAAAAAAAAAAAIDBQYHAQT/xAA4EQABAwIDBAYJAwUBAAAAAAAAAQIDBBEFITEGElGRNEFhccHhExYiMmKBgqHwsdHxFCQzUqJC/9oADAMBAAIRAxEAPwC51Xe7bSlJh1WaZtOyQCOOTXc9zT4V8rBp5lYioXTHxq7o8HxKdwaljqanclS6WX8yOJmpKtzWl+SsrIaZ1MxgleWF4kc4izXO2Fo5laC5PY8g3BIPOCQfaFe2h7GZKmheJnF5indC17iXOLNRjxcnM21yPUAvfjeEspkSWFLN0tnrxzFKlidIi1sSqDHDJINrIpHj1taSFWUS+QkiukPd8/CzAGRNl30Tk6zyzV3ve9lgb31/cvA3PaYpKqqhpzTMYJJAwvEjnEA8oGqLqp63EZah2+TyPkeSXFz3E5uzNhsaNmQyyC+LXkG4JBGwg2I9RCvcGz8CU+7Il5LLndderK/ULRp1gEVe6G90klTTywzPc98L22c4kuMTx4N3HM2c1w9isJUqpgdTyuhdqghUCi+7/dg7DII5mRtk15hFqucW2ux7r3AP1R7VJyuWcQxqeqdvlTI97jYnWJsDbYG7G8uQCkcIw5Kya7vdba6cTrUuWI7TxKBf6JH2r/7Vb9O8ljS4WJaCRzG2YXMW5yh3+rp4bAh9RE0g7C3WBcP5QV1CvTjtJT0z2MhbbK65qvdqp1UsRbSBuwfhkMczImyh828kOcWWJY94OQN/EPuUG4d5f+kj7V/9immlWh33Cp7bWak3Ux4Lvu6y57XtwPD6WqgVZWXci8V+WigiXOldxe6Q4hRsqXMEZc6Ruo1xdbUcW7Tbba691c/6Ka+ZuJwxRvfvbt9EjLksMYje65bsB1w2x5z6Srxx3FBS0s1S4XEUT5Lc5aLgdZsOtQmJ0P8AS1KxNzRc0+eiHFQ3g7kWVztuS3WTMxSKplle4yzNjlBcdUtlOraxNgGlwI5tXJdEpuvoH0T0a9b3S5xUsF4u7HH3UNHJVMYJCws8BxLQdZwacwDbb7l7SorTFWzHEXQvkdvQiheyIOIYAQQSW7C7WDsznayVhtIlXUNjVctV7UTqOohONwekl+JzvhfA2MNiMms15cSdYC1i0c6nq5QiqHR+ExzmH6zXFp59oK6gwEv+iwmUkybxEXk7dctBN/Te69uN4aykejo8mronC3edVLGMfxI01LPUABxihlmDCbB2o0utf02UN3C6TpMSqvo74GRjeXy6zXucfBLRaxaPre5V7pJ3RSVGITM13COJxp2xhxDbNFnkgGxu7W6gFvaFuMz0Wbvxr1MwhsdA+eXNypdNcgtkXsiIquICIiACIiACoXTHxq7o8HxK+lQumPjV3R4PiVh2d6Z9K+ApupB1dWgsf6KfpjvwYVSqurQX5FP0x34MKsW0PQ170FOLIWjjvks/2E3cK3lo475LP9hN3Cs+Z7yCDlpuzqWVhuzqWVsLR0sDQrX6mIPi5Jad/wDPG5rm+4yK8lzVuHr94xGlkJsN/awnPxZP0Zvb973LpVZ7tFFuVe9/snkNuC5k3XUW819TFzVEhz5nHXHucF02qC0vUQjxR5A/WQwzH0mxjv8A+O3Ul7NybtUreLf0Bp89EtFvuKxE/wC2yab2N3sX63j3LoFU5oLoLz1FQR4sTIWm/nHazhb+BiuNMY/Lv1ipwRE8fEHamnjFEJ6eWEi4kikjsdnhNIzXLIOWeRsMvSuslzFuqoTBX1MR/ZqZSP3HOL2/dcFIbMS2fJHxRF5fydaTDQhQ61bLN5un1f4pHi3uY5TjS9Xb3hcjQSDJJFFlzFwc4eota4da8jQZRWpqiYixfUNjBttbGxpyPKLvd7CtTTtX2bS0/O6Wc841A1jcuY67v5UzN/c4wjepFT/nMOsqVshaQ5u0EOHrGYXVGGVYmgilabh8UcgPOHNDgfeuV10ToyrhNhVMR+zGYOuJzo/6NC9208XsRydqpz/g64lCpnTnSgVNPJYXfBIy/Kd7c05/zq5lWunOmvSQSW8Wq1CbbA+N/sF2j3Kv4NJuVka8VtzEtKgw2l32aKE575PFFb7R7W/mupSQxvMGtvf0ALnnRnR77itMLXDXvlOV/EY4j72qrw3a1xhw6qlBsRTyat8/CcNVvvIUrtE70lTHEnD9VOrqc2VdXv0j5iLGSR8ttti9xda/WpxoW4zPRZu9GoEAp7oW4zPRZu9GrLibUbQyInU0UuheqIizAaCIiACIiACoXTHxq7o8HxK+lQumPjV3R4PiVh2d6Z9K+ApupB1dWgvyKfpjvwYVSqurQX5FP0x34MKsW0PQ170FOLIWjjvks/2E3cK3lo475LP9hN3Cs/Z7yCDlpuzqWVhuzqWVsDR0yHlp1mmzgQ4EbQ4Zg+2y6pw6sE0Mcrcw+NkgINxZzQ7by7Vyquh9F1dvuFU/OxroOzcWj3AKpbTxXZHJwVU5/wACXIStVBp1obSU04AzZLCTbPwS1zbn+J/tKt9V/prog/D2yZ/oqiN/U+8ef8w9yrmEy+jrI17bc8hCH40JUOpQSS5fpKl5HPqsDWW9ocetWGo1o3oN5wumZncxmU323lcZSPvKSrz10npKmR/FygoVCaYKHesUc4DKWGKW9trhrMOfKfBHtCvtVLp4oCfos7RfOaAgXJLnBr2AD+F/uXuwOX0VY2+ioqfbyOotiW6K6LesKp77Xh83VI9zm/dLVW+metL8SEd8o6eNtuZ7i57vcWexXVhNGIYIohkGRRx2GQ8FoGS5y3aV+/4jVScn0mRgzv4MZ3sHrDL9a9+Bp6evfN3rzU6mp4yunQfXa1HNCbfo6gkDl1ZGg3P8Qd7FSqsrQZXatVPBn4cDZQOS8T9U9f6RT+Pxb9G5eCoopxdCiWlSi33Cp/8AgGTdTHtcfddS1aGP0O/0s8Jud8gljsNvhNIyWfQP9HK1/BUUbQqPQfQ61ZNMb/o6cM9F5X3/APWphpnr97w3UzvLURRZcw1pTf0WZbrC8zQTSf6Seewu+dsd87lscbT7Lvd71p6dq3yWD7WY84tqsb7bu9isMn9zjCInUqf8oK6yp1PdC3GZ6LN3o1AlPdC3GZ6LN3o1asW6FJ3Cl0L1REWXDQREQAREQAVC6Y+NXdHg+JX0qF0x8au6PB8SsOzvTPpXwFN1IOrq0F+RT9Md+DCqVV1aC/Ip+mO/BhVi2h6GvegpxZC0cd8ln+wm7hW8tHHfJZ/sJu4Vn7PeQQctN2dSysN2dSytgaOhXFoLrgYKmDlbMye2eyRgZt9cZVOqf6FcR3vEHRG1poHAZ7XxkPAHP4Ov7CoXHYfSUT+KZ/nyOLoXmo/u+wn6VhtTCBcmIvbnbw4yHtz9bQpAizdjlY5HJqg0fCipxHEyMZBjGMA5g0AALyNzWOmplrG3yhrDA391sUV/v757V7NXUCON0jtjWuefUBf8lU+g/EnST1gec5BFUEfsiQuk1yByX1m+wL1w06ywSy/62+6ii3VHd22Cmqiha0XLK6jlIy/ViVokNzsswuP8KkSLzMcrHI5NTh8ayoEcb5Dsaxzz6mgkrlV8peS93jOJe795xufeV0VpKxDeMKqXDa6MQjOxvK4R3HqDiepc6K47MRWbJJ2on5zFtMKWaLa/esVg5pN8hJva2s0kfea0daia3MGr94qIZ72Ec0UpNr+C14LvddWWuj9LTvZxRRSnUyIEWTDRH9w+B/QqMQWItNUkA7Q0yv1PX4Ormqm0x1++YmWA5QwxRkcz3XkP3XMV8lcz7tK7f8RqpBy1EjOfKM70D7Gqy7PNWWsdI7qReaim6niqe6FuMz0WbvRqBKe6FuMz0WbvRq24t0OTuFO0L1REWWjQREQAREQAVC6Y+NXdHg+JX0qF0x8au6PB8SsOzvTPpXwFN1IOrq0F+RT9Md+DCqVV1aCz/op+mO/BhVi2h6H80FOLIWjjvks/2E3cK3lo475LP9hN3Cs/Z7yCEOWm7OpZCw3Z1L2Ny25mXEKhsEIyyMkn7McfK4nntew5T1ka1LM2FivetkRB3qJBuZ0XyV1EKtszY7ukAY9hILWG2trh3g5hw2HYvD3D4gIcRpZeTf2MP7st4iTfks+6u7dU9mHYPK2HwBHTfR4+cOcBGw35Tc39K54jkLCHN2tIcPW3MKv4dUTYhHP6RfZW6NThdP4E6nWCLWw2rE0Mczdj4o5B6nNDh/VbKoS5CFItpOr95wqoP12CDtXBh9xKqzQ9V6mKNB2SQTR7bZ+C8evxT7VKtOteBDTU/K6V89vRGzU2+uT3KuNxdZvOI0sn/cxMPJ4Mh3onqDyepXHDKW+Fy8XX+2n6C00OmURFThsrnTfXFlFFEP8AcqW3H/FjXO72oqTVl6cq7WqoIQfEhfIRflkdYXHqZ71Wi0bAItyjaq9aqv5yHWoFhwyt1LKKeVLnTp/cziH0iip5vr08T9tzctF7n1r01C9EWIb7hcbbi8UksJA5LO1gD/C5pU0WRVMfopns4KqfcaU+FfUiKJ8jjYMje8nmDWklcrPmLyXu2uJefW43K6K0k1+84XUuz8KLeRbnlcIx3lzuymcdgPsVp2cWOJkksiomaJmvD+R6KNz/AHUVT5qeaFuMz0WbvRKHswx522C9zcvXSYfMZ4dVzzG6LwwdUBxaSciM/BXoxfHaD+nfGkiK5UtZMyUiwesm0Yqd+R0VdfmSUNF3EAc5IA96pKt3f10u2bUHNG1rffYn3rw6iqfJ+se9/wC+97+8SszdiLP/AChJxbLTr/keid2f7F4Vu7SjhJa+ojuNrWnXPqOrexXlQaSYppmwUsM0znG1wAxoHKTrZho57fkquwnAZ6o6tPEXWsSbta0Am3jOIH5qZ7ndGb9fXlqNQtIBbTP8MXzLXSfs5cy6yonkVLNyO1GF4fSMX0kl32yTyTP7lmtPOsr8QxarQ0XsAG5kk5C2ZOZPpX7UmhUVCoXTHxq7o8HxK+lQumPjV3R4PiVh2d6Z9K+B1upEMNw59RMyCEa0j3arW3AubE7TsyBV/aNtyj8OozFMQZJJXTODTdrbhrAAbC/gtF/SSqEwjE30s7KiIgPjcXN1hcXLS3McuRKlnDJiHPD2X+Sn8ZpKyrtHFbc17bilupfS+FfTb7E+O9teN8d9ttZpF7daozhkxH60PZf5LHDHiH1oey/yVdTZ+tTOycxO6pKcN0FxtP8AqKl0jcvBjY2K/Pdxc4+yysLBcBgo4t6po2xtvc22uOy7nHNx9JJVKcMeI/Wh7L/JZ4ZMR+tD2X+S9dRhmKVOUq3ThfLkFlJdpyxPVpoKYHOSUykZ+JEP7ns9iplexuk3VT4g9slSWlzGFjdRuqACbnK5z2Lx1ZcJo3UlMkb/AHs1X87haJY6G0W4hv2FQX2sD4D6o3Frfuhp61LFzjue3fVWHxGGmczULzJZ7C+ziADbMWGQy516nDJiP1oOyP8AcqtU4DVOme6NE3VVVTMQqGdMeJb7iRiGyGGOP+N43w+5zPeoTFOY3CRu1ha8etpDh/RbGK4k+pmfUS2L5Ha7iBYXsBkOQWAWorhR03oaZsK9SZ9/WL6jq6nlDmNcMwWtcD6CLr6KgKTS1XxRtiY6HVYxrBeK51WiwudbmX14ZMR+tB2X+SpDtnqzqROYiymjpQrd9xWo5mGOFvJk1jSfvueoqvvXVbppHzSG73vdI4/8nG5t6F+YaZzvFF/TsHtV2idHRUzWyuREaiIPxxPkXdYiqp8lmy9GLCPrHqHzW5FTNb4o6+VVyt2wo4bpDd68k5lgptnamWyyeynbryJbov3Xx0FNOyfXzmZKxrW3LtZga63q1G36l6uJaXJXXFNC1gvk+Ql5I/cFgD1lQJFnFfi0lVM6VE3bliptnaSLN/tL2/sb+KY9UVXlEz3i99QmzLg3HgCwNvStBEuozfkkWy3UnGQxQp7KIidmQRfB1cwftDqz/ovU3JYZ/wDo1P0Zj97O9Pl1y3WFmlotq3H1vcvczCqxzPSJG7dTrtZDxzYpSQ+9In6/oaS2aHDpJ3asMbpDlcN/M7BdWZQ6Jadv66SWQ8wIjb7Gi/vUmwrczTUucELGHZrAXd1uOfKURYe6936EJV7TQI1UhRVXtyT9bkHwDclU5E0scQGX6eeeW4+ya7V/orAwqmkjZaZ0bnX/ANphjYByWBcScrZ3W4ilo40YlkKXU1bqhbuRPzvuoRETp4wqF0x8au6PB8SvpULpj41d0eD4lYdnemfSvgKbqQdERaIOBERABERABERABEWVwDCL9MYTsF/QFvQ4V9Y29A+ai67F6WhS8z0ReHWvyPbS0M9Utom37ermaAW3Fhrnbcv6+xenHA1uwD8/avoqFiG2kj/ZpW7qcV15aFrpNmmpnUOv2IasOHNbtz9fyWyAsoqXU1tRWOvM5XL2qWaClgpktG1ECLWmxBjcr3PMM1pTYoT4ot6dpUlRbO19XZWssi9a5eZ4arGqSnuiuuvBMz1XOtty9a1ZsRa3Z4R5h815Ukhdtz9a/CulFsVCyy1D1cvBMk/crVTtLK/KFtk4rmv7G5LijjssPVmtd8xdtJPWvmit1NhdJS/4o0T5Z8yvzVk8/wDkeqmSVO9CvGZ6JN3olA1PNCvGZ6JN3okjFktRSdx43aF7IiLLxoIiIAIiIAKhdMfGrujwfEr6VC6Y+NXdHg+JWHZ3pn0r4Cm6kHREWiDgREQAREXACyssjJyAv6AvQpsL5X/yj8yorEMXpaBt5nZ8OtT3UlBPVraJvz6jQjhc7xRdb8GFcrz1D5rfZGGiwFgv0s4xHa+pnuyBNxv38i5UWzsMXtTLvL9j8xxBuwAepfpF+JZg3xj1cvsVRRstTJZt3OX5qWFVigZnZGp8kP2vzJIGi5Nh6V5s+Kk+Jl6TtWk95OZzPOVcsP2NqJkR1Qu4nDVfIrdXtJFGqtgTeXj1HpS4qB4ov6TktGeqc85nq5F8UV8ocBoqLONl14rmpVKrFKmq992XBNDN1hEU5YjgiIunAiIgAp5oV4zPRJu9EoGp5oV4zPRJu9EovF+hydxx2heyIiy4aCIiACIiACoXTHxq7o8HxK+lQumPjV3R4PiVh2d6Z9K+ApupB0RFog4EREAFsUlIXn0cpWutijn1H323y9qjsSWdtM91P76JkeqkSJZmpL7t8z1oKYMFm+3lX1RCsFmllnkV0iqrl46msRRxxMRrERECw5wAuTZadRiQbk3M8/J/9XmSzFxu43VnwrZWprLSTewzt1X5EDX4/DT+xF7Tvshv1GKcjB1n5Lz3vJNybnnWFhadh+E0tA3dhbnx61KTV189W7ekd8upDKwiKVseIIiLpwIiIAIiIAIiIAKeaFeMz0SbvRKBqeaFeMz0SbvRKLxfocnccdoXsiIsuGgiIgAiIgAqF0x8au6PB8SvpULpj41d0eD4lYdnemfSvgKbqQdERaIOBERABERcVLgehT4nqizhe3KPzuvhU1zn5bBzD81rIoaLAqGOZZ0jTeXj4Ei/E6l8SRK/2UCIimSOCIi6AREQAREQAREQAREQAREQAU80K8Znok3eiUDU80K8Znok3eiUXi/Q5O447QvZERZcNBERABERABULpj41d0eD4lfSoXTHxq7o8HxKw7O9M+lfAU3Ug6Ii0QcCIiACIiACIiACIiACIiACIiACIiACIiACIiACIiACnmhXjM9Em70SganmhXjM9Em70Si8X6HJ3HHaF7IiLLhoIiIAIiIAKhdMfGrujwfEr6VC6Y+NHdHg+JWHZ3pn0r4Cm6kHREWhjgREQAREQAREQAREQAREQAREQAREQAREQAREQAREQAU80K8Znok3eiUDU80K8Znok3eiUZi/Q5O447QvZERZcNBERABERABVNpH3AVlbXmenja5hhiZcvY06zda+RN+UK2Vleukq5KST0kdr9p1Fsc/8EeI+aZ2sfzWOCPEfNM7WP5roFFLesVX8PLzFbxz9wR4j5pnax/NOCPEfNM7WP5roFEesVX8PLzDeOfuCLEfNM7WP5pwR4j5pnax/NdAoj1iq/h5eYbxz9wR4j5pnax/NOCPEfNM7WP5roFEesVX8PLzDeOfuCPEfNM7WP5pwR4j5pnax/NdAoj1iq/h5eYbxz9wR4j5pnax/NOCLEfNM7WP5roFEesVX8PLzDeOfuCPEfNM7WP5pwR4j5pnax/NdAoj1iq/h5eYbxz9wR4j5pnax/NOCPEfNM7WP5roFEesVX8PLzDeOfuCPEfNM7WP5pwR4j5pnax/NdAoj1iq/h5eYbxz9wR4j5pnax/NOCPEfNM7WP5roFEesVX8PLzDeOfuCPEfNM7WP5pwR4j5pnax/NdAoj1iq/h5eYbxz9wR4j5pnax/NSvRpuDq6GuM9RG1rPo8kdw9jvCc5hGQ9RVrImajHKmeNY3WsqW08ziuMIiKEEhERABERAH//2Q=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jpeg;base64,/9j/4AAQSkZJRgABAQAAAQABAAD/2wCEAAkGBhQQEBUQEBQVFRUWEBAPFxEUFhIUFRcQFBUVFBUXFBUXHCcgGBojGRcUIC8gIycpLCwsFR4xNTAqNScrLCkBCQoKDgwOGg8PGiwkHCQqLC8qLC4pNS4tLCwsNC4sLCwsMC0sLC8sLCwsLC4sLCwsLCksLCwpLCwsLCwsLCwsKf/AABEIAMkA+wMBIgACEQEDEQH/xAAcAAEAAgMBAQEAAAAAAAAAAAAABgcBBAgFAwL/xABKEAABAwICAwoKBgkDBQEAAAABAAIDBBEFIQcSMQYTFzVBUXSBk7IiMjRTYXGRocLRFFJzorPBIzNCcoKSsdLiJENiVGSjw+EV/8QAGwEAAQUBAQAAAAAAAAAAAAAAAAIDBQYHAQT/xAA4EQABAwIDBAYJAwUBAAAAAAAAAQIDBBEFITEGElGRNEFhccHhExYiMmKBgqHwsdHxFCQzUqJC/9oADAMBAAIRAxEAPwC51Xe7bSlJh1WaZtOyQCOOTXc9zT4V8rBp5lYioXTHxq7o8HxKdwaljqanclS6WX8yOJmpKtzWl+SsrIaZ1MxgleWF4kc4izXO2Fo5laC5PY8g3BIPOCQfaFe2h7GZKmheJnF5indC17iXOLNRjxcnM21yPUAvfjeEspkSWFLN0tnrxzFKlidIi1sSqDHDJINrIpHj1taSFWUS+QkiukPd8/CzAGRNl30Tk6zyzV3ve9lgb31/cvA3PaYpKqqhpzTMYJJAwvEjnEA8oGqLqp63EZah2+TyPkeSXFz3E5uzNhsaNmQyyC+LXkG4JBGwg2I9RCvcGz8CU+7Il5LLndderK/ULRp1gEVe6G90klTTywzPc98L22c4kuMTx4N3HM2c1w9isJUqpgdTyuhdqghUCi+7/dg7DII5mRtk15hFqucW2ux7r3AP1R7VJyuWcQxqeqdvlTI97jYnWJsDbYG7G8uQCkcIw5Kya7vdba6cTrUuWI7TxKBf6JH2r/7Vb9O8ljS4WJaCRzG2YXMW5yh3+rp4bAh9RE0g7C3WBcP5QV1CvTjtJT0z2MhbbK65qvdqp1UsRbSBuwfhkMczImyh828kOcWWJY94OQN/EPuUG4d5f+kj7V/9immlWh33Cp7bWak3Ux4Lvu6y57XtwPD6WqgVZWXci8V+WigiXOldxe6Q4hRsqXMEZc6Ruo1xdbUcW7Tbba691c/6Ka+ZuJwxRvfvbt9EjLksMYje65bsB1w2x5z6Srxx3FBS0s1S4XEUT5Lc5aLgdZsOtQmJ0P8AS1KxNzRc0+eiHFQ3g7kWVztuS3WTMxSKplle4yzNjlBcdUtlOraxNgGlwI5tXJdEpuvoH0T0a9b3S5xUsF4u7HH3UNHJVMYJCws8BxLQdZwacwDbb7l7SorTFWzHEXQvkdvQiheyIOIYAQQSW7C7WDsznayVhtIlXUNjVctV7UTqOohONwekl+JzvhfA2MNiMms15cSdYC1i0c6nq5QiqHR+ExzmH6zXFp59oK6gwEv+iwmUkybxEXk7dctBN/Te69uN4aykejo8mronC3edVLGMfxI01LPUABxihlmDCbB2o0utf02UN3C6TpMSqvo74GRjeXy6zXucfBLRaxaPre5V7pJ3RSVGITM13COJxp2xhxDbNFnkgGxu7W6gFvaFuMz0Wbvxr1MwhsdA+eXNypdNcgtkXsiIquICIiACIiACoXTHxq7o8HxK+lQumPjV3R4PiVh2d6Z9K+ApupB1dWgsf6KfpjvwYVSqurQX5FP0x34MKsW0PQ170FOLIWjjvks/2E3cK3lo475LP9hN3Cs+Z7yCDlpuzqWVhuzqWVsLR0sDQrX6mIPi5Jad/wDPG5rm+4yK8lzVuHr94xGlkJsN/awnPxZP0Zvb973LpVZ7tFFuVe9/snkNuC5k3XUW819TFzVEhz5nHXHucF02qC0vUQjxR5A/WQwzH0mxjv8A+O3Ul7NybtUreLf0Bp89EtFvuKxE/wC2yab2N3sX63j3LoFU5oLoLz1FQR4sTIWm/nHazhb+BiuNMY/Lv1ipwRE8fEHamnjFEJ6eWEi4kikjsdnhNIzXLIOWeRsMvSuslzFuqoTBX1MR/ZqZSP3HOL2/dcFIbMS2fJHxRF5fydaTDQhQ61bLN5un1f4pHi3uY5TjS9Xb3hcjQSDJJFFlzFwc4eota4da8jQZRWpqiYixfUNjBttbGxpyPKLvd7CtTTtX2bS0/O6Wc841A1jcuY67v5UzN/c4wjepFT/nMOsqVshaQ5u0EOHrGYXVGGVYmgilabh8UcgPOHNDgfeuV10ToyrhNhVMR+zGYOuJzo/6NC9208XsRydqpz/g64lCpnTnSgVNPJYXfBIy/Kd7c05/zq5lWunOmvSQSW8Wq1CbbA+N/sF2j3Kv4NJuVka8VtzEtKgw2l32aKE575PFFb7R7W/mupSQxvMGtvf0ALnnRnR77itMLXDXvlOV/EY4j72qrw3a1xhw6qlBsRTyat8/CcNVvvIUrtE70lTHEnD9VOrqc2VdXv0j5iLGSR8ttti9xda/WpxoW4zPRZu9GoEAp7oW4zPRZu9GrLibUbQyInU0UuheqIizAaCIiACIiACoXTHxq7o8HxK+lQumPjV3R4PiVh2d6Z9K+ApupB1dWgvyKfpjvwYVSqurQX5FP0x34MKsW0PQ170FOLIWjjvks/2E3cK3lo475LP9hN3Cs/Z7yCDlpuzqWVhuzqWVsDR0yHlp1mmzgQ4EbQ4Zg+2y6pw6sE0Mcrcw+NkgINxZzQ7by7Vyquh9F1dvuFU/OxroOzcWj3AKpbTxXZHJwVU5/wACXIStVBp1obSU04AzZLCTbPwS1zbn+J/tKt9V/prog/D2yZ/oqiN/U+8ef8w9yrmEy+jrI17bc8hCH40JUOpQSS5fpKl5HPqsDWW9ocetWGo1o3oN5wumZncxmU323lcZSPvKSrz10npKmR/FygoVCaYKHesUc4DKWGKW9trhrMOfKfBHtCvtVLp4oCfos7RfOaAgXJLnBr2AD+F/uXuwOX0VY2+ioqfbyOotiW6K6LesKp77Xh83VI9zm/dLVW+metL8SEd8o6eNtuZ7i57vcWexXVhNGIYIohkGRRx2GQ8FoGS5y3aV+/4jVScn0mRgzv4MZ3sHrDL9a9+Bp6evfN3rzU6mp4yunQfXa1HNCbfo6gkDl1ZGg3P8Qd7FSqsrQZXatVPBn4cDZQOS8T9U9f6RT+Pxb9G5eCoopxdCiWlSi33Cp/8AgGTdTHtcfddS1aGP0O/0s8Jud8gljsNvhNIyWfQP9HK1/BUUbQqPQfQ61ZNMb/o6cM9F5X3/APWphpnr97w3UzvLURRZcw1pTf0WZbrC8zQTSf6Seewu+dsd87lscbT7Lvd71p6dq3yWD7WY84tqsb7bu9isMn9zjCInUqf8oK6yp1PdC3GZ6LN3o1AlPdC3GZ6LN3o1asW6FJ3Cl0L1REWXDQREQAREQAVC6Y+NXdHg+JX0qF0x8au6PB8SsOzvTPpXwFN1IOrq0F+RT9Md+DCqVV1aC/Ip+mO/BhVi2h6GvegpxZC0cd8ln+wm7hW8tHHfJZ/sJu4Vn7PeQQctN2dSysN2dSytgaOhXFoLrgYKmDlbMye2eyRgZt9cZVOqf6FcR3vEHRG1poHAZ7XxkPAHP4Ov7CoXHYfSUT+KZ/nyOLoXmo/u+wn6VhtTCBcmIvbnbw4yHtz9bQpAizdjlY5HJqg0fCipxHEyMZBjGMA5g0AALyNzWOmplrG3yhrDA391sUV/v757V7NXUCON0jtjWuefUBf8lU+g/EnST1gec5BFUEfsiQuk1yByX1m+wL1w06ywSy/62+6ii3VHd22Cmqiha0XLK6jlIy/ViVokNzsswuP8KkSLzMcrHI5NTh8ayoEcb5Dsaxzz6mgkrlV8peS93jOJe795xufeV0VpKxDeMKqXDa6MQjOxvK4R3HqDiepc6K47MRWbJJ2on5zFtMKWaLa/esVg5pN8hJva2s0kfea0daia3MGr94qIZ72Ec0UpNr+C14LvddWWuj9LTvZxRRSnUyIEWTDRH9w+B/QqMQWItNUkA7Q0yv1PX4Ormqm0x1++YmWA5QwxRkcz3XkP3XMV8lcz7tK7f8RqpBy1EjOfKM70D7Gqy7PNWWsdI7qReaim6niqe6FuMz0WbvRqBKe6FuMz0WbvRq24t0OTuFO0L1REWWjQREQAREQAVC6Y+NXdHg+JX0qF0x8au6PB8SsOzvTPpXwFN1IOrq0F+RT9Md+DCqVV1aCz/op+mO/BhVi2h6H80FOLIWjjvks/2E3cK3lo475LP9hN3Cs/Z7yCEOWm7OpZCw3Z1L2Ny25mXEKhsEIyyMkn7McfK4nntew5T1ka1LM2FivetkRB3qJBuZ0XyV1EKtszY7ukAY9hILWG2trh3g5hw2HYvD3D4gIcRpZeTf2MP7st4iTfks+6u7dU9mHYPK2HwBHTfR4+cOcBGw35Tc39K54jkLCHN2tIcPW3MKv4dUTYhHP6RfZW6NThdP4E6nWCLWw2rE0Mczdj4o5B6nNDh/VbKoS5CFItpOr95wqoP12CDtXBh9xKqzQ9V6mKNB2SQTR7bZ+C8evxT7VKtOteBDTU/K6V89vRGzU2+uT3KuNxdZvOI0sn/cxMPJ4Mh3onqDyepXHDKW+Fy8XX+2n6C00OmURFThsrnTfXFlFFEP8AcqW3H/FjXO72oqTVl6cq7WqoIQfEhfIRflkdYXHqZ71Wi0bAItyjaq9aqv5yHWoFhwyt1LKKeVLnTp/cziH0iip5vr08T9tzctF7n1r01C9EWIb7hcbbi8UksJA5LO1gD/C5pU0WRVMfopns4KqfcaU+FfUiKJ8jjYMje8nmDWklcrPmLyXu2uJefW43K6K0k1+84XUuz8KLeRbnlcIx3lzuymcdgPsVp2cWOJkksiomaJmvD+R6KNz/AHUVT5qeaFuMz0WbvRKHswx522C9zcvXSYfMZ4dVzzG6LwwdUBxaSciM/BXoxfHaD+nfGkiK5UtZMyUiwesm0Yqd+R0VdfmSUNF3EAc5IA96pKt3f10u2bUHNG1rffYn3rw6iqfJ+se9/wC+97+8SszdiLP/AChJxbLTr/keid2f7F4Vu7SjhJa+ojuNrWnXPqOrexXlQaSYppmwUsM0znG1wAxoHKTrZho57fkquwnAZ6o6tPEXWsSbta0Am3jOIH5qZ7ndGb9fXlqNQtIBbTP8MXzLXSfs5cy6yonkVLNyO1GF4fSMX0kl32yTyTP7lmtPOsr8QxarQ0XsAG5kk5C2ZOZPpX7UmhUVCoXTHxq7o8HxK+lQumPjV3R4PiVh2d6Z9K+B1upEMNw59RMyCEa0j3arW3AubE7TsyBV/aNtyj8OozFMQZJJXTODTdrbhrAAbC/gtF/SSqEwjE30s7KiIgPjcXN1hcXLS3McuRKlnDJiHPD2X+Sn8ZpKyrtHFbc17bilupfS+FfTb7E+O9teN8d9ttZpF7daozhkxH60PZf5LHDHiH1oey/yVdTZ+tTOycxO6pKcN0FxtP8AqKl0jcvBjY2K/Pdxc4+yysLBcBgo4t6po2xtvc22uOy7nHNx9JJVKcMeI/Wh7L/JZ4ZMR+tD2X+S9dRhmKVOUq3ThfLkFlJdpyxPVpoKYHOSUykZ+JEP7ns9iplexuk3VT4g9slSWlzGFjdRuqACbnK5z2Lx1ZcJo3UlMkb/AHs1X87haJY6G0W4hv2FQX2sD4D6o3Frfuhp61LFzjue3fVWHxGGmczULzJZ7C+ziADbMWGQy516nDJiP1oOyP8AcqtU4DVOme6NE3VVVTMQqGdMeJb7iRiGyGGOP+N43w+5zPeoTFOY3CRu1ha8etpDh/RbGK4k+pmfUS2L5Ha7iBYXsBkOQWAWorhR03oaZsK9SZ9/WL6jq6nlDmNcMwWtcD6CLr6KgKTS1XxRtiY6HVYxrBeK51WiwudbmX14ZMR+tB2X+SpDtnqzqROYiymjpQrd9xWo5mGOFvJk1jSfvueoqvvXVbppHzSG73vdI4/8nG5t6F+YaZzvFF/TsHtV2idHRUzWyuREaiIPxxPkXdYiqp8lmy9GLCPrHqHzW5FTNb4o6+VVyt2wo4bpDd68k5lgptnamWyyeynbryJbov3Xx0FNOyfXzmZKxrW3LtZga63q1G36l6uJaXJXXFNC1gvk+Ql5I/cFgD1lQJFnFfi0lVM6VE3bliptnaSLN/tL2/sb+KY9UVXlEz3i99QmzLg3HgCwNvStBEuozfkkWy3UnGQxQp7KIidmQRfB1cwftDqz/ovU3JYZ/wDo1P0Zj97O9Pl1y3WFmlotq3H1vcvczCqxzPSJG7dTrtZDxzYpSQ+9In6/oaS2aHDpJ3asMbpDlcN/M7BdWZQ6Jadv66SWQ8wIjb7Gi/vUmwrczTUucELGHZrAXd1uOfKURYe6936EJV7TQI1UhRVXtyT9bkHwDclU5E0scQGX6eeeW4+ya7V/orAwqmkjZaZ0bnX/ANphjYByWBcScrZ3W4ilo40YlkKXU1bqhbuRPzvuoRETp4wqF0x8au6PB8SvpULpj41d0eD4lYdnemfSvgKbqQdERaIOBERABERABERABEWVwDCL9MYTsF/QFvQ4V9Y29A+ai67F6WhS8z0ReHWvyPbS0M9Utom37ermaAW3Fhrnbcv6+xenHA1uwD8/avoqFiG2kj/ZpW7qcV15aFrpNmmpnUOv2IasOHNbtz9fyWyAsoqXU1tRWOvM5XL2qWaClgpktG1ECLWmxBjcr3PMM1pTYoT4ot6dpUlRbO19XZWssi9a5eZ4arGqSnuiuuvBMz1XOtty9a1ZsRa3Z4R5h815Ukhdtz9a/CulFsVCyy1D1cvBMk/crVTtLK/KFtk4rmv7G5LijjssPVmtd8xdtJPWvmit1NhdJS/4o0T5Z8yvzVk8/wDkeqmSVO9CvGZ6JN3olA1PNCvGZ6JN3okjFktRSdx43aF7IiLLxoIiIAIiIAKhdMfGrujwfEr6VC6Y+NXdHg+JWHZ3pn0r4Cm6kHREWiDgREQAREXACyssjJyAv6AvQpsL5X/yj8yorEMXpaBt5nZ8OtT3UlBPVraJvz6jQjhc7xRdb8GFcrz1D5rfZGGiwFgv0s4xHa+pnuyBNxv38i5UWzsMXtTLvL9j8xxBuwAepfpF+JZg3xj1cvsVRRstTJZt3OX5qWFVigZnZGp8kP2vzJIGi5Nh6V5s+Kk+Jl6TtWk95OZzPOVcsP2NqJkR1Qu4nDVfIrdXtJFGqtgTeXj1HpS4qB4ov6TktGeqc85nq5F8UV8ocBoqLONl14rmpVKrFKmq992XBNDN1hEU5YjgiIunAiIgAp5oV4zPRJu9EoGp5oV4zPRJu9EovF+hydxx2heyIiy4aCIiACIiACoXTHxq7o8HxK+lQumPjV3R4PiVh2d6Z9K+ApupB0RFog4EREAFsUlIXn0cpWutijn1H323y9qjsSWdtM91P76JkeqkSJZmpL7t8z1oKYMFm+3lX1RCsFmllnkV0iqrl46msRRxxMRrERECw5wAuTZadRiQbk3M8/J/9XmSzFxu43VnwrZWprLSTewzt1X5EDX4/DT+xF7Tvshv1GKcjB1n5Lz3vJNybnnWFhadh+E0tA3dhbnx61KTV189W7ekd8upDKwiKVseIIiLpwIiIAIiIAIiIAKeaFeMz0SbvRKBqeaFeMz0SbvRKLxfocnccdoXsiIsuGgiIgAiIgAqF0x8au6PB8SvpULpj41d0eD4lYdnemfSvgKbqQdERaIOBERABERcVLgehT4nqizhe3KPzuvhU1zn5bBzD81rIoaLAqGOZZ0jTeXj4Ei/E6l8SRK/2UCIimSOCIi6AREQAREQAREQAREQAREQAU80K8Znok3eiUDU80K8Znok3eiUXi/Q5O447QvZERZcNBERABERABULpj41d0eD4lfSoXTHxq7o8HxKw7O9M+lfAU3Ug6Ii0QcCIiACIiACIiACIiACIiACIiACIiACIiACIiACIiACnmhXjM9Em70SganmhXjM9Em70Si8X6HJ3HHaF7IiLLhoIiIAIiIAKhdMfGrujwfEr6VC6Y+NHdHg+JWHZ3pn0r4Cm6kHREWhjgREQAREQAREQAREQAREQAREQAREQAREQAREQAREQAU80K8Znok3eiUDU80K8Znok3eiUZi/Q5O447QvZERZcNBERABERABVNpH3AVlbXmenja5hhiZcvY06zda+RN+UK2Vleukq5KST0kdr9p1Fsc/8EeI+aZ2sfzWOCPEfNM7WP5roFFLesVX8PLzFbxz9wR4j5pnax/NOCPEfNM7WP5roFEesVX8PLzDeOfuCLEfNM7WP5pwR4j5pnax/NdAoj1iq/h5eYbxz9wR4j5pnax/NOCPEfNM7WP5roFEesVX8PLzDeOfuCPEfNM7WP5pwR4j5pnax/NdAoj1iq/h5eYbxz9wR4j5pnax/NOCLEfNM7WP5roFEesVX8PLzDeOfuCPEfNM7WP5pwR4j5pnax/NdAoj1iq/h5eYbxz9wR4j5pnax/NOCPEfNM7WP5roFEesVX8PLzDeOfuCPEfNM7WP5pwR4j5pnax/NdAoj1iq/h5eYbxz9wR4j5pnax/NOCPEfNM7WP5roFEesVX8PLzDeOfuCPEfNM7WP5pwR4j5pnax/NdAoj1iq/h5eYbxz9wR4j5pnax/NSvRpuDq6GuM9RG1rPo8kdw9jvCc5hGQ9RVrImajHKmeNY3WsqW08ziuMIiKEEhERABERAH//2Q==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48000"/>
            <a:ext cx="1121344" cy="89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759000"/>
            <a:ext cx="1905000" cy="1065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48" y="1758999"/>
            <a:ext cx="1912748" cy="102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9000" y="4114800"/>
            <a:ext cx="1828800" cy="960420"/>
          </a:xfrm>
          <a:prstGeom prst="rect">
            <a:avLst/>
          </a:prstGeom>
          <a:ln w="12700" cap="sq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pulseLogo[1]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7200" y="4114800"/>
            <a:ext cx="1981200" cy="914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19800" y="4724400"/>
            <a:ext cx="266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The DCCP accepts donations through the Door County Community Foundation!</a:t>
            </a:r>
            <a:endParaRPr lang="en-US" b="1" dirty="0"/>
          </a:p>
        </p:txBody>
      </p:sp>
      <p:pic>
        <p:nvPicPr>
          <p:cNvPr id="2050" name="Picture 2" descr="C:\Users\Rudy and Shirley\AppData\Local\Microsoft\Windows\Temporary Internet Files\Content.IE5\PBXKIOYW\logo_invoices_cmyk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2133600"/>
            <a:ext cx="13335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6" name="AutoShape 2" descr="Displaying color horizonta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28" name="AutoShape 4" descr="Displaying color horizonta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0" name="AutoShape 6" descr="Displaying color horizonta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2" name="AutoShape 8" descr="Displaying color horizonta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4" name="AutoShape 10" descr="Displaying color horizonta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6635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72200" y="3581400"/>
            <a:ext cx="186145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Rectangle 18"/>
          <p:cNvSpPr/>
          <p:nvPr/>
        </p:nvSpPr>
        <p:spPr>
          <a:xfrm>
            <a:off x="2133600" y="5715000"/>
            <a:ext cx="2743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MI</a:t>
            </a:r>
            <a:r>
              <a:rPr lang="en-US" sz="1200" b="1" dirty="0" smtClean="0"/>
              <a:t>DWEST WIRE PRODUCTS LLC </a:t>
            </a:r>
          </a:p>
          <a:p>
            <a:r>
              <a:rPr lang="en-US" sz="1200" b="1" dirty="0" smtClean="0"/>
              <a:t>“ISO 9001:2008 CERTIFIED” </a:t>
            </a:r>
            <a:endParaRPr lang="en-US" sz="1200" b="1" dirty="0"/>
          </a:p>
        </p:txBody>
      </p:sp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3969" name="Object 1"/>
          <p:cNvGraphicFramePr>
            <a:graphicFrameLocks noChangeAspect="1"/>
          </p:cNvGraphicFramePr>
          <p:nvPr/>
        </p:nvGraphicFramePr>
        <p:xfrm>
          <a:off x="914400" y="5105400"/>
          <a:ext cx="1228725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70" r:id="rId11" imgW="1231746" imgH="1434921" progId="PI3.Image">
                  <p:embed/>
                </p:oleObj>
              </mc:Choice>
              <mc:Fallback>
                <p:oleObj r:id="rId11" imgW="1231746" imgH="1434921" progId="PI3.Image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0392"/>
                      <a:stretch>
                        <a:fillRect/>
                      </a:stretch>
                    </p:blipFill>
                    <p:spPr bwMode="auto">
                      <a:xfrm>
                        <a:off x="914400" y="5105400"/>
                        <a:ext cx="1228725" cy="114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661163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6"/>
                </a:solidFill>
              </a:rPr>
              <a:t>Just Say YES to Civility!</a:t>
            </a:r>
            <a:endParaRPr lang="en-US" sz="3600" b="1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200" b="1" dirty="0" smtClean="0"/>
              <a:t>Website:	DoorCountyCivilityProject.org</a:t>
            </a:r>
          </a:p>
          <a:p>
            <a:pPr marL="0" indent="0" algn="ctr">
              <a:buNone/>
            </a:pPr>
            <a:r>
              <a:rPr lang="en-US" sz="3200" b="1" dirty="0" smtClean="0"/>
              <a:t>WisconsinCivilityProject.org</a:t>
            </a:r>
          </a:p>
          <a:p>
            <a:pPr marL="0" indent="0" algn="ctr">
              <a:buNone/>
            </a:pPr>
            <a:r>
              <a:rPr lang="en-US" sz="3200" b="1" dirty="0" smtClean="0"/>
              <a:t>‘Like’ us:  Facebook “DC Civility Project”</a:t>
            </a:r>
            <a:endParaRPr lang="en-US" sz="3200" b="1" dirty="0"/>
          </a:p>
          <a:p>
            <a:pPr marL="0" indent="0" algn="ctr">
              <a:buNone/>
            </a:pPr>
            <a:r>
              <a:rPr lang="en-US" sz="3200" b="1" dirty="0" smtClean="0"/>
              <a:t>Email:   </a:t>
            </a:r>
            <a:r>
              <a:rPr lang="en-US" sz="3200" b="1" dirty="0" smtClean="0">
                <a:solidFill>
                  <a:schemeClr val="accent3"/>
                </a:solidFill>
                <a:hlinkClick r:id="rId4"/>
              </a:rPr>
              <a:t>dccivilityproject@gmail.com</a:t>
            </a:r>
            <a:endParaRPr lang="en-US" sz="3200" b="1" dirty="0" smtClean="0">
              <a:solidFill>
                <a:schemeClr val="accent3"/>
              </a:solidFill>
            </a:endParaRPr>
          </a:p>
          <a:p>
            <a:pPr marL="0" indent="0" algn="ctr">
              <a:buNone/>
            </a:pP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4468696"/>
              </p:ext>
            </p:extLst>
          </p:nvPr>
        </p:nvGraphicFramePr>
        <p:xfrm>
          <a:off x="1752600" y="3962400"/>
          <a:ext cx="5257800" cy="2366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Acrobat Document" r:id="rId5" imgW="41776589" imgH="17087605" progId="AcroExch.Document.11">
                  <p:embed/>
                </p:oleObj>
              </mc:Choice>
              <mc:Fallback>
                <p:oleObj name="Acrobat Document" r:id="rId5" imgW="41776589" imgH="17087605" progId="AcroExch.Document.11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3962400"/>
                        <a:ext cx="5257800" cy="236601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070275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>
            <a:normAutofit/>
          </a:bodyPr>
          <a:lstStyle/>
          <a:p>
            <a:pPr eaLnBrk="1" hangingPunct="1"/>
            <a:r>
              <a:rPr lang="en-US" b="1" dirty="0" smtClean="0">
                <a:solidFill>
                  <a:srgbClr val="FEA022"/>
                </a:solidFill>
              </a:rPr>
              <a:t>Civility isn’t a new idea!</a:t>
            </a:r>
            <a:endParaRPr lang="en-US" sz="3600" b="1" i="1" dirty="0" smtClean="0">
              <a:solidFill>
                <a:srgbClr val="FEA022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sz="2800" b="1" i="1" dirty="0" smtClean="0"/>
              <a:t>“Every action done in company, ought to be with some sign of respect, to those that are present.”</a:t>
            </a:r>
          </a:p>
          <a:p>
            <a:endParaRPr lang="en-US" dirty="0" smtClean="0"/>
          </a:p>
          <a:p>
            <a:pPr>
              <a:buNone/>
            </a:pPr>
            <a:r>
              <a:rPr lang="en-US" sz="1800" b="1" dirty="0" smtClean="0"/>
              <a:t>	- George Washington, age 16,   Rule #1 , </a:t>
            </a:r>
            <a:r>
              <a:rPr lang="en-US" sz="1800" b="1" i="1" dirty="0" smtClean="0"/>
              <a:t>110 Rules of Civility and Decent Behavior</a:t>
            </a:r>
            <a:endParaRPr lang="en-US" sz="1800" b="1" i="1" dirty="0"/>
          </a:p>
        </p:txBody>
      </p:sp>
      <p:pic>
        <p:nvPicPr>
          <p:cNvPr id="11265" name="Picture 1" descr="C:\Users\Rudy\AppData\Local\Microsoft\Windows\Temporary Internet Files\Content.IE5\JWXY5CCH\MC900150053[1].wmf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3648" y="2235145"/>
            <a:ext cx="2032503" cy="295444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6"/>
                </a:solidFill>
              </a:rPr>
              <a:t>Roles &amp; Responsibilities…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461963" indent="-461963">
              <a:buNone/>
            </a:pPr>
            <a:endParaRPr lang="en-US" sz="2000" b="1" dirty="0" smtClean="0"/>
          </a:p>
          <a:p>
            <a:pPr marL="461963" indent="-461963">
              <a:buNone/>
            </a:pPr>
            <a:r>
              <a:rPr lang="en-US" sz="2600" b="1" dirty="0" smtClean="0"/>
              <a:t>       Addressing  educational issues is </a:t>
            </a:r>
          </a:p>
          <a:p>
            <a:pPr marL="461963" indent="-461963">
              <a:buNone/>
            </a:pPr>
            <a:r>
              <a:rPr lang="en-US" sz="2600" b="1" dirty="0" smtClean="0"/>
              <a:t>	a community-wide responsibility and activity  - </a:t>
            </a:r>
            <a:r>
              <a:rPr lang="en-US" sz="2600" b="1" u="sng" dirty="0" smtClean="0"/>
              <a:t>elected officials</a:t>
            </a:r>
            <a:r>
              <a:rPr lang="en-US" sz="2600" b="1" dirty="0" smtClean="0"/>
              <a:t>, </a:t>
            </a:r>
            <a:r>
              <a:rPr lang="en-US" sz="2600" b="1" u="sng" dirty="0" smtClean="0"/>
              <a:t>citizens</a:t>
            </a:r>
            <a:r>
              <a:rPr lang="en-US" sz="2600" b="1" dirty="0" smtClean="0"/>
              <a:t>, and </a:t>
            </a:r>
            <a:r>
              <a:rPr lang="en-US" sz="2600" b="1" u="sng" dirty="0" smtClean="0"/>
              <a:t>community organizations</a:t>
            </a:r>
            <a:r>
              <a:rPr lang="en-US" sz="2600" b="1" dirty="0" smtClean="0"/>
              <a:t>, as </a:t>
            </a:r>
          </a:p>
          <a:p>
            <a:pPr marL="461963" indent="-461963">
              <a:buNone/>
            </a:pPr>
            <a:r>
              <a:rPr lang="en-US" sz="2600" b="1" dirty="0" smtClean="0"/>
              <a:t>	well as </a:t>
            </a:r>
            <a:r>
              <a:rPr lang="en-US" sz="2600" b="1" u="sng" dirty="0" smtClean="0"/>
              <a:t>school staff </a:t>
            </a:r>
          </a:p>
          <a:p>
            <a:pPr marL="461963" indent="-461963">
              <a:buNone/>
            </a:pPr>
            <a:r>
              <a:rPr lang="en-US" sz="2600" b="1" dirty="0" smtClean="0"/>
              <a:t>	all have roles and responsibilities. </a:t>
            </a:r>
          </a:p>
          <a:p>
            <a:pPr marL="461963" indent="-461963">
              <a:buFont typeface="Wingdings" pitchFamily="2" charset="2"/>
              <a:buChar char="§"/>
            </a:pPr>
            <a:endParaRPr lang="en-US" sz="2000" b="1" dirty="0"/>
          </a:p>
        </p:txBody>
      </p:sp>
      <p:pic>
        <p:nvPicPr>
          <p:cNvPr id="8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0241">
            <a:off x="642671" y="1613245"/>
            <a:ext cx="1740564" cy="249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2963">
            <a:off x="2236297" y="3354486"/>
            <a:ext cx="1815501" cy="2731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930535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Why 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the School Board?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752600"/>
            <a:ext cx="8503920" cy="4346448"/>
          </a:xfrm>
        </p:spPr>
        <p:txBody>
          <a:bodyPr>
            <a:normAutofit fontScale="85000" lnSpcReduction="20000"/>
          </a:bodyPr>
          <a:lstStyle/>
          <a:p>
            <a:r>
              <a:rPr lang="en-US" sz="3600" b="1" dirty="0" smtClean="0"/>
              <a:t>A civil atmosphere makes it possible  for all to thoughtfully and effectively talk about, learn about, consider and leverage a wide range of ideas and perspectives by all involved regarding the challenges the district faces.</a:t>
            </a:r>
          </a:p>
          <a:p>
            <a:pPr>
              <a:buNone/>
            </a:pPr>
            <a:endParaRPr lang="en-US" sz="1000" dirty="0" smtClean="0"/>
          </a:p>
          <a:p>
            <a:r>
              <a:rPr lang="en-US" sz="3600" dirty="0" smtClean="0"/>
              <a:t> </a:t>
            </a:r>
            <a:r>
              <a:rPr lang="en-US" sz="3600" b="1" dirty="0" smtClean="0"/>
              <a:t>When  you as leaders talk effectively amongst yourselves, it helps you use meeting time wisely and can improve the quality of your decision-making...solutions may be found which otherwise may not have surfaced.</a:t>
            </a:r>
          </a:p>
        </p:txBody>
      </p:sp>
    </p:spTree>
    <p:extLst>
      <p:ext uri="{BB962C8B-B14F-4D97-AF65-F5344CB8AC3E}">
        <p14:creationId xmlns:p14="http://schemas.microsoft.com/office/powerpoint/2010/main" val="162328206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Why </a:t>
            </a:r>
            <a:r>
              <a:rPr lang="en-US" sz="3600" b="1" i="1" dirty="0" smtClean="0">
                <a:solidFill>
                  <a:schemeClr val="accent6">
                    <a:lumMod val="75000"/>
                  </a:schemeClr>
                </a:solidFill>
              </a:rPr>
              <a:t>Sturgeon Bay 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School Board?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752600"/>
            <a:ext cx="8503920" cy="4346448"/>
          </a:xfrm>
        </p:spPr>
        <p:txBody>
          <a:bodyPr>
            <a:normAutofit fontScale="70000" lnSpcReduction="20000"/>
          </a:bodyPr>
          <a:lstStyle/>
          <a:p>
            <a:r>
              <a:rPr lang="en-US" sz="3600" b="1" dirty="0" smtClean="0"/>
              <a:t>The Tools of Civility support your district’s  mission statement –</a:t>
            </a:r>
          </a:p>
          <a:p>
            <a:pPr marL="0" indent="0">
              <a:buNone/>
            </a:pPr>
            <a:r>
              <a:rPr lang="en-US" sz="3200" dirty="0" smtClean="0"/>
              <a:t>	</a:t>
            </a:r>
            <a:r>
              <a:rPr lang="en-US" sz="3200" b="1" i="1" dirty="0" smtClean="0">
                <a:solidFill>
                  <a:srgbClr val="002060"/>
                </a:solidFill>
              </a:rPr>
              <a:t>“THE </a:t>
            </a:r>
            <a:r>
              <a:rPr lang="en-US" sz="3200" b="1" i="1" dirty="0">
                <a:solidFill>
                  <a:srgbClr val="002060"/>
                </a:solidFill>
              </a:rPr>
              <a:t>DEVELOPMENT </a:t>
            </a:r>
            <a:r>
              <a:rPr lang="en-US" sz="3200" b="1" i="1" dirty="0" smtClean="0">
                <a:solidFill>
                  <a:srgbClr val="002060"/>
                </a:solidFill>
              </a:rPr>
              <a:t>OF INFORMED</a:t>
            </a:r>
            <a:r>
              <a:rPr lang="en-US" sz="3200" b="1" i="1" dirty="0">
                <a:solidFill>
                  <a:srgbClr val="002060"/>
                </a:solidFill>
              </a:rPr>
              <a:t>, KNOWLEDGEABLE </a:t>
            </a:r>
            <a:r>
              <a:rPr lang="en-US" sz="3200" b="1" i="1" dirty="0" smtClean="0">
                <a:solidFill>
                  <a:srgbClr val="002060"/>
                </a:solidFill>
              </a:rPr>
              <a:t>	CITIZENS AND </a:t>
            </a:r>
            <a:r>
              <a:rPr lang="en-US" sz="3200" b="1" i="1" dirty="0">
                <a:solidFill>
                  <a:srgbClr val="002060"/>
                </a:solidFill>
              </a:rPr>
              <a:t>SUCCESSFUL LIFE-LONG LEARNERS</a:t>
            </a:r>
            <a:r>
              <a:rPr lang="en-US" sz="3200" b="1" i="1" dirty="0" smtClean="0">
                <a:solidFill>
                  <a:srgbClr val="002060"/>
                </a:solidFill>
              </a:rPr>
              <a:t>.”</a:t>
            </a:r>
            <a:endParaRPr lang="en-US" sz="3200" b="1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1100" b="1" dirty="0" smtClean="0"/>
          </a:p>
          <a:p>
            <a:r>
              <a:rPr lang="en-US" sz="3600" b="1" dirty="0" smtClean="0"/>
              <a:t> The Tools of Civility support your school’s efforts in PBIS to have schools where everyone </a:t>
            </a:r>
            <a:r>
              <a:rPr lang="en-US" sz="3600" b="1" i="1" dirty="0" smtClean="0"/>
              <a:t>is </a:t>
            </a:r>
            <a:r>
              <a:rPr lang="en-US" sz="3600" b="1" i="1" dirty="0" smtClean="0">
                <a:solidFill>
                  <a:srgbClr val="002060"/>
                </a:solidFill>
              </a:rPr>
              <a:t>safe, respectful </a:t>
            </a:r>
            <a:r>
              <a:rPr lang="en-US" sz="3600" b="1" i="1" dirty="0" smtClean="0"/>
              <a:t>and </a:t>
            </a:r>
            <a:r>
              <a:rPr lang="en-US" sz="3600" b="1" i="1" dirty="0" smtClean="0">
                <a:solidFill>
                  <a:srgbClr val="002060"/>
                </a:solidFill>
              </a:rPr>
              <a:t>responsible</a:t>
            </a:r>
            <a:r>
              <a:rPr lang="en-US" sz="3600" b="1" i="1" dirty="0" smtClean="0"/>
              <a:t>!</a:t>
            </a:r>
          </a:p>
          <a:p>
            <a:pPr>
              <a:buNone/>
            </a:pPr>
            <a:endParaRPr lang="en-US" sz="1000" dirty="0" smtClean="0"/>
          </a:p>
          <a:p>
            <a:r>
              <a:rPr lang="en-US" sz="3600" b="1" dirty="0" smtClean="0"/>
              <a:t>You can help civility branch out to student, parent and staff  groups within Sturgeon Bay Schools and other groups in the Sturgeon Bay community.</a:t>
            </a:r>
          </a:p>
          <a:p>
            <a:pPr>
              <a:buNone/>
            </a:pPr>
            <a:endParaRPr lang="en-US" sz="1000" b="1" i="1" dirty="0" smtClean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en-US" sz="3800" b="1" i="1" dirty="0" smtClean="0">
                <a:solidFill>
                  <a:srgbClr val="002060"/>
                </a:solidFill>
              </a:rPr>
              <a:t>Civil actions can be as contagious!</a:t>
            </a:r>
          </a:p>
        </p:txBody>
      </p:sp>
    </p:spTree>
    <p:extLst>
      <p:ext uri="{BB962C8B-B14F-4D97-AF65-F5344CB8AC3E}">
        <p14:creationId xmlns:p14="http://schemas.microsoft.com/office/powerpoint/2010/main" val="162328206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Speak Your Peace </a:t>
            </a:r>
            <a:r>
              <a:rPr lang="en-US" dirty="0" smtClean="0">
                <a:solidFill>
                  <a:schemeClr val="tx1"/>
                </a:solidFill>
              </a:rPr>
              <a:t>– </a:t>
            </a:r>
            <a:r>
              <a:rPr lang="en-US" b="1" dirty="0" smtClean="0">
                <a:solidFill>
                  <a:schemeClr val="tx1"/>
                </a:solidFill>
              </a:rPr>
              <a:t>The Nine Tools of Civil Behavior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Insert our poster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“It’s not what you say but how you say it” is a classic statement.</a:t>
            </a:r>
          </a:p>
          <a:p>
            <a:pPr>
              <a:buNone/>
            </a:pPr>
            <a:endParaRPr lang="en-US" sz="2800" dirty="0" smtClean="0"/>
          </a:p>
          <a:p>
            <a:r>
              <a:rPr lang="en-US" sz="2800" dirty="0" smtClean="0"/>
              <a:t>The DC Civility Project believes civility is both –what you say AND how you say it!   Recognize the power of your words!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3105325" cy="470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0196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1. Pay Attention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400" dirty="0" smtClean="0"/>
              <a:t>Every act of kindness is first of all, an act of attention.</a:t>
            </a:r>
            <a:endParaRPr lang="en-US" sz="2400" dirty="0"/>
          </a:p>
          <a:p>
            <a:r>
              <a:rPr lang="en-US" sz="2400" dirty="0" smtClean="0"/>
              <a:t>Avoid automatic pilot; you are not attending just to </a:t>
            </a:r>
            <a:r>
              <a:rPr lang="en-US" sz="2400" b="1" i="1" dirty="0" smtClean="0"/>
              <a:t>a</a:t>
            </a:r>
            <a:r>
              <a:rPr lang="en-US" sz="2400" dirty="0" smtClean="0"/>
              <a:t> person, but </a:t>
            </a:r>
            <a:r>
              <a:rPr lang="en-US" sz="2400" b="1" i="1" dirty="0" smtClean="0"/>
              <a:t>this</a:t>
            </a:r>
            <a:r>
              <a:rPr lang="en-US" sz="2400" dirty="0" smtClean="0"/>
              <a:t> person.</a:t>
            </a:r>
          </a:p>
          <a:p>
            <a:r>
              <a:rPr lang="en-US" sz="2400" dirty="0" smtClean="0"/>
              <a:t>Be in the present moment.</a:t>
            </a:r>
          </a:p>
          <a:p>
            <a:r>
              <a:rPr lang="en-US" sz="2400" dirty="0" smtClean="0"/>
              <a:t>Sharpen your antenna!</a:t>
            </a:r>
            <a:endParaRPr lang="en-US" sz="2400" dirty="0"/>
          </a:p>
          <a:p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97" y="1566390"/>
            <a:ext cx="3663712" cy="4605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309053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2. Listen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800" dirty="0"/>
              <a:t>Much of the conflict in our lives can be explained by one simple but unhappy fact: </a:t>
            </a:r>
            <a:r>
              <a:rPr lang="en-US" sz="2800" b="1" i="1" dirty="0"/>
              <a:t>we don’t </a:t>
            </a:r>
            <a:r>
              <a:rPr lang="en-US" sz="2800" b="1" i="1" u="sng" dirty="0"/>
              <a:t>really</a:t>
            </a:r>
            <a:r>
              <a:rPr lang="en-US" sz="2800" b="1" i="1" dirty="0"/>
              <a:t> listen to each other</a:t>
            </a:r>
            <a:r>
              <a:rPr lang="en-US" sz="2800" b="1" dirty="0"/>
              <a:t>.</a:t>
            </a:r>
          </a:p>
          <a:p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68306"/>
            <a:ext cx="3746920" cy="4703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629343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10758</TotalTime>
  <Words>853</Words>
  <Application>Microsoft Office PowerPoint</Application>
  <PresentationFormat>On-screen Show (4:3)</PresentationFormat>
  <Paragraphs>177</Paragraphs>
  <Slides>21</Slides>
  <Notes>21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Civic</vt:lpstr>
      <vt:lpstr>Acrobat Document</vt:lpstr>
      <vt:lpstr>PI3.Image</vt:lpstr>
      <vt:lpstr>Sturgeon Bay Board of Education  2-19-14</vt:lpstr>
      <vt:lpstr>Door County Civility Project</vt:lpstr>
      <vt:lpstr>Civility isn’t a new idea!</vt:lpstr>
      <vt:lpstr>Roles &amp; Responsibilities…</vt:lpstr>
      <vt:lpstr>Why the School Board?</vt:lpstr>
      <vt:lpstr>Why Sturgeon Bay School Board?</vt:lpstr>
      <vt:lpstr>Speak Your Peace – The Nine Tools of Civil Behavior</vt:lpstr>
      <vt:lpstr>1. Pay Attention</vt:lpstr>
      <vt:lpstr>2. Listen</vt:lpstr>
      <vt:lpstr>3. Be Inclusive</vt:lpstr>
      <vt:lpstr>4. Don’t Gossip</vt:lpstr>
      <vt:lpstr>5. Show Respect</vt:lpstr>
      <vt:lpstr>6. Be Agreeable</vt:lpstr>
      <vt:lpstr>7. Apologize</vt:lpstr>
      <vt:lpstr>8. Give Constructive Criticism</vt:lpstr>
      <vt:lpstr>9. Take Responsibility</vt:lpstr>
      <vt:lpstr>Our Challenge…</vt:lpstr>
      <vt:lpstr>The Door County Civility Project…</vt:lpstr>
      <vt:lpstr>What Can You Do?</vt:lpstr>
      <vt:lpstr>Major Supporters and Financial Donors</vt:lpstr>
      <vt:lpstr>Just Say YES to Civility!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Rudy and Shirley</dc:creator>
  <cp:lastModifiedBy>Windows User</cp:lastModifiedBy>
  <cp:revision>177</cp:revision>
  <cp:lastPrinted>2013-06-18T17:18:32Z</cp:lastPrinted>
  <dcterms:created xsi:type="dcterms:W3CDTF">2013-06-13T17:04:39Z</dcterms:created>
  <dcterms:modified xsi:type="dcterms:W3CDTF">2022-01-21T14:49:34Z</dcterms:modified>
</cp:coreProperties>
</file>