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301" r:id="rId2"/>
    <p:sldId id="388" r:id="rId3"/>
    <p:sldId id="309" r:id="rId4"/>
    <p:sldId id="372" r:id="rId5"/>
    <p:sldId id="393" r:id="rId6"/>
    <p:sldId id="371" r:id="rId7"/>
    <p:sldId id="396" r:id="rId8"/>
    <p:sldId id="374" r:id="rId9"/>
    <p:sldId id="331" r:id="rId10"/>
    <p:sldId id="403" r:id="rId11"/>
    <p:sldId id="404" r:id="rId12"/>
    <p:sldId id="412" r:id="rId13"/>
    <p:sldId id="402" r:id="rId14"/>
    <p:sldId id="401" r:id="rId15"/>
    <p:sldId id="400" r:id="rId16"/>
    <p:sldId id="405" r:id="rId17"/>
    <p:sldId id="406" r:id="rId18"/>
    <p:sldId id="407" r:id="rId19"/>
    <p:sldId id="408" r:id="rId20"/>
    <p:sldId id="409" r:id="rId21"/>
    <p:sldId id="411" r:id="rId22"/>
    <p:sldId id="410" r:id="rId23"/>
    <p:sldId id="305" r:id="rId24"/>
  </p:sldIdLst>
  <p:sldSz cx="9144000" cy="6858000" type="screen4x3"/>
  <p:notesSz cx="9313863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1D8290E-26CA-4054-BEF0-710FAB91D375}">
          <p14:sldIdLst>
            <p14:sldId id="301"/>
            <p14:sldId id="388"/>
            <p14:sldId id="309"/>
            <p14:sldId id="372"/>
            <p14:sldId id="393"/>
            <p14:sldId id="371"/>
            <p14:sldId id="396"/>
            <p14:sldId id="374"/>
            <p14:sldId id="331"/>
            <p14:sldId id="403"/>
            <p14:sldId id="404"/>
            <p14:sldId id="412"/>
            <p14:sldId id="402"/>
            <p14:sldId id="401"/>
            <p14:sldId id="400"/>
            <p14:sldId id="405"/>
            <p14:sldId id="406"/>
            <p14:sldId id="407"/>
            <p14:sldId id="408"/>
            <p14:sldId id="409"/>
            <p14:sldId id="411"/>
            <p14:sldId id="410"/>
          </p14:sldIdLst>
        </p14:section>
        <p14:section name="Untitled Section" id="{730231E5-8737-48C1-8EE7-600BDFF88E57}">
          <p14:sldIdLst>
            <p14:sldId id="30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61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60" autoAdjust="0"/>
    <p:restoredTop sz="86267" autoAdjust="0"/>
  </p:normalViewPr>
  <p:slideViewPr>
    <p:cSldViewPr>
      <p:cViewPr varScale="1">
        <p:scale>
          <a:sx n="91" d="100"/>
          <a:sy n="91" d="100"/>
        </p:scale>
        <p:origin x="-701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1147" y="-216"/>
      </p:cViewPr>
      <p:guideLst>
        <p:guide orient="horz" pos="2160"/>
        <p:guide pos="293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297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36007" cy="3427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5702" y="0"/>
            <a:ext cx="4036007" cy="3427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C0C8BF1-B81E-4A07-AEDA-BA6C63905119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41638" y="514350"/>
            <a:ext cx="3430587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1387" y="3257612"/>
            <a:ext cx="7451090" cy="308621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514022"/>
            <a:ext cx="4036007" cy="3427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5702" y="6514022"/>
            <a:ext cx="4036007" cy="3427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0AAAD67-2165-4880-A84B-B30FFF4BBC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62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8944" y="552450"/>
            <a:ext cx="3430587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20925" y="3256414"/>
            <a:ext cx="8072014" cy="3277985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sz="3700" dirty="0"/>
          </a:p>
          <a:p>
            <a:pPr eaLnBrk="1" hangingPunct="1">
              <a:spcBef>
                <a:spcPct val="0"/>
              </a:spcBef>
            </a:pPr>
            <a:endParaRPr lang="en-US" sz="3700" dirty="0"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sz="4800" baseline="0" dirty="0"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sz="1600" dirty="0"/>
          </a:p>
          <a:p>
            <a:pPr eaLnBrk="1" hangingPunct="1">
              <a:spcBef>
                <a:spcPct val="0"/>
              </a:spcBef>
            </a:pPr>
            <a:endParaRPr lang="en-US" sz="1600" dirty="0"/>
          </a:p>
          <a:p>
            <a:pPr eaLnBrk="1" hangingPunct="1">
              <a:spcBef>
                <a:spcPct val="0"/>
              </a:spcBef>
            </a:pPr>
            <a:r>
              <a:rPr lang="en-US" sz="1600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sz="1600" dirty="0"/>
          </a:p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909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172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695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435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09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4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3779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377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377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377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48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586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486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52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9738" y="609600"/>
            <a:ext cx="3430587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014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41638" y="514350"/>
            <a:ext cx="3430587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400" b="1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E69B30-D1F8-44BC-95F7-7C1ED6A3347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165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u="sng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u="sng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23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69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41638" y="514350"/>
            <a:ext cx="3430587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4175" y="49530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24412" y="3256414"/>
            <a:ext cx="7451090" cy="3086219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098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41638" y="514350"/>
            <a:ext cx="3430587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31387" y="3256414"/>
            <a:ext cx="7451090" cy="3086219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552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46049" y="6391276"/>
            <a:ext cx="8832851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Straight Connector 6"/>
          <p:cNvSpPr>
            <a:spLocks noChangeShapeType="1"/>
          </p:cNvSpPr>
          <p:nvPr/>
        </p:nvSpPr>
        <p:spPr bwMode="auto">
          <a:xfrm>
            <a:off x="155575" y="2419350"/>
            <a:ext cx="8832851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52400" y="152400"/>
            <a:ext cx="8832851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362451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4B6A1-784F-4BF1-90F1-083B2A4810E4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9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EA52623-1438-41D4-89BD-CDB329D376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4ABB-7AE7-4A13-A272-2F963C12C66B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03789-70E5-4E01-B377-CDC197E147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white">
          <a:xfrm>
            <a:off x="0" y="1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46049" y="6391276"/>
            <a:ext cx="8832851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52400" y="155576"/>
            <a:ext cx="8832851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12"/>
          <p:cNvSpPr>
            <a:spLocks noChangeShapeType="1"/>
          </p:cNvSpPr>
          <p:nvPr/>
        </p:nvSpPr>
        <p:spPr bwMode="auto">
          <a:xfrm rot="5400000">
            <a:off x="402113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Oval 13"/>
          <p:cNvSpPr/>
          <p:nvPr/>
        </p:nvSpPr>
        <p:spPr>
          <a:xfrm>
            <a:off x="6838951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Oval 14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2"/>
            <a:ext cx="1447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1" y="3009901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57581-74D6-4E24-8B4C-6D66DF3E4C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F4EFE-4344-4EDD-8973-E385CB878097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23859-4426-4FF9-9420-BC17DF483A37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1" y="1027114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B11BB-78C2-4C34-A338-A953A184AE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white">
          <a:xfrm>
            <a:off x="152400" y="2286000"/>
            <a:ext cx="8832851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55575" y="142876"/>
            <a:ext cx="8832851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46049" y="6391276"/>
            <a:ext cx="8832851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52400" y="152400"/>
            <a:ext cx="8832851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2851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0"/>
          <p:cNvSpPr/>
          <p:nvPr/>
        </p:nvSpPr>
        <p:spPr>
          <a:xfrm>
            <a:off x="4362451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5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1DD4B-1C0A-4720-BBA1-6CFF53401893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9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6D1B746-DD5D-499D-81BE-F76A7037CA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7"/>
          <p:cNvSpPr>
            <a:spLocks noChangeShapeType="1"/>
          </p:cNvSpPr>
          <p:nvPr/>
        </p:nvSpPr>
        <p:spPr bwMode="auto">
          <a:xfrm flipV="1">
            <a:off x="4562476" y="1576389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1" y="6410326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E7663-5753-40F7-BCFF-30B9718FC01E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7472E-CFBD-40A4-9359-BE35E36EF8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9"/>
          <p:cNvSpPr>
            <a:spLocks noChangeShapeType="1"/>
          </p:cNvSpPr>
          <p:nvPr/>
        </p:nvSpPr>
        <p:spPr bwMode="auto">
          <a:xfrm flipV="1">
            <a:off x="4572000" y="2200276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152400" y="1371600"/>
            <a:ext cx="8832851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49" y="6391276"/>
            <a:ext cx="8832851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" name="Straight Connector 14"/>
          <p:cNvSpPr>
            <a:spLocks noChangeShapeType="1"/>
          </p:cNvSpPr>
          <p:nvPr/>
        </p:nvSpPr>
        <p:spPr bwMode="auto">
          <a:xfrm>
            <a:off x="152400" y="1279525"/>
            <a:ext cx="8832851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152400" y="155576"/>
            <a:ext cx="8832851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Oval 24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Oval 26"/>
          <p:cNvSpPr/>
          <p:nvPr/>
        </p:nvSpPr>
        <p:spPr>
          <a:xfrm>
            <a:off x="4362451" y="1050926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3" y="1524001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1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4"/>
            <a:ext cx="4041648" cy="3818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F5473-DB64-4BD3-989D-2D3525C84CC8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6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9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EA72FAC-08DC-4B65-81D2-BE23C3287B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3A313-106F-4E13-A7F3-358ECCC06278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9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E4F45-9AF1-4073-BCD5-CA1EC99D9D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white">
          <a:xfrm>
            <a:off x="0" y="1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46049" y="6391276"/>
            <a:ext cx="8832851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" y="158751"/>
            <a:ext cx="8832851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1209D-ACE2-4596-93C8-E467E9167B18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1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BF40E3F-0553-41E9-B6BF-2EC38F0B80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52400" y="152400"/>
            <a:ext cx="8832851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white">
          <a:xfrm>
            <a:off x="0" y="1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52400" y="152400"/>
            <a:ext cx="8832851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2851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0"/>
          <p:cNvSpPr/>
          <p:nvPr/>
        </p:nvSpPr>
        <p:spPr>
          <a:xfrm>
            <a:off x="1390651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149225" y="6388101"/>
            <a:ext cx="8832851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1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9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5662E00-D783-4176-8DB3-99AB0FC415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FFF31-EEC7-4F8F-B203-C8DE241466F7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6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2851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152400" y="152401"/>
            <a:ext cx="8832851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52400" y="155576"/>
            <a:ext cx="8832851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2"/>
          <p:cNvSpPr/>
          <p:nvPr/>
        </p:nvSpPr>
        <p:spPr>
          <a:xfrm>
            <a:off x="1390651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149225" y="6388101"/>
            <a:ext cx="8832851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9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F538B-E201-41BD-9DEC-E1D9A22124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6" y="6405564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4E6A3-38BC-4FDB-8940-23DDBC3E2FC4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6" y="6410326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1"/>
            <a:ext cx="8832851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1" y="6405564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B04F5896-BD8E-4C97-8467-A4F1A563AAB6}" type="datetimeFigureOut">
              <a:rPr lang="en-US"/>
              <a:pPr>
                <a:defRPr/>
              </a:pPr>
              <a:t>1/21/2022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6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6"/>
            <a:ext cx="8832851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1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362451" y="1050926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0578C9-ADB4-49D4-8A00-54A723DB93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1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71" r:id="rId10"/>
    <p:sldLayoutId id="2147483681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E15A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FF6700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909465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956B43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.bin"/><Relationship Id="rId4" Type="http://schemas.openxmlformats.org/officeDocument/2006/relationships/hyperlink" Target="mailto:dccivilityproject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382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Overview of Door County Civility Project &amp;</a:t>
            </a:r>
            <a:b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 Your Peace Tool 1 - Pay Attention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4055" y="1905000"/>
            <a:ext cx="8503920" cy="42672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074" name="Picture 2" descr="C:\Users\Rudy and Shirley\AppData\Local\Microsoft\Windows\Temporary Internet Files\Content.IE5\90LLO05E\DCCivilityProject_5ftbanner_Screen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4" y="1774766"/>
            <a:ext cx="8489018" cy="299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1" y="5105401"/>
            <a:ext cx="82796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CIVILITY in our</a:t>
            </a:r>
            <a:r>
              <a:rPr lang="en-US" sz="2400" b="1" dirty="0"/>
              <a:t> </a:t>
            </a:r>
            <a:r>
              <a:rPr lang="en-US" sz="2400" b="1" dirty="0" smtClean="0"/>
              <a:t>places of work </a:t>
            </a:r>
          </a:p>
          <a:p>
            <a:pPr algn="ctr"/>
            <a:r>
              <a:rPr lang="en-US" sz="2400" b="1" dirty="0" smtClean="0"/>
              <a:t>and our organization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215297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295400"/>
          </a:xfrm>
        </p:spPr>
        <p:txBody>
          <a:bodyPr/>
          <a:lstStyle/>
          <a:p>
            <a:pPr algn="l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“Paying attention means to be sufficiently present with a person, an idea, or a situation so that you get the internal and external information you need to decide and act wisely</a:t>
            </a:r>
            <a:r>
              <a:rPr lang="en-US" sz="20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.” </a:t>
            </a:r>
            <a:br>
              <a:rPr lang="en-US" sz="20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Still Point Leadership 2013</a:t>
            </a:r>
            <a:endParaRPr lang="en-US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of our actions are about producing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results, making some difference in 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family, community, workplace, the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world. Our results flow from our decisions 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actions.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yet, too many of us don’t get crucial information, either from our gut or from the environment around us. We’re not sufficiently present. We’re not paying attention.</a:t>
            </a:r>
          </a:p>
        </p:txBody>
      </p:sp>
    </p:spTree>
    <p:extLst>
      <p:ext uri="{BB962C8B-B14F-4D97-AF65-F5344CB8AC3E}">
        <p14:creationId xmlns:p14="http://schemas.microsoft.com/office/powerpoint/2010/main" val="1606068197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 consequence?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choices that don’t produce the results that we want or are inconsistent with what’s important to us, and we miss opportunities for connection with the people 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around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us. 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Anyone that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consistently misses important information, or who is so distracted that she’s not connected to 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people around her, will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be effective for 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long. 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691852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5442466"/>
          </a:xfrm>
        </p:spPr>
        <p:txBody>
          <a:bodyPr/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Humans have five basic senses: sight, hearing, smell, taste and 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touch that are our pathways for receiving information</a:t>
            </a:r>
            <a:r>
              <a:rPr lang="en-US" sz="3200" dirty="0" smtClean="0"/>
              <a:t>.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5827072" cy="446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196946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Attention looks two ways 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US" sz="24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outwards and inwards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114800" cy="4681728"/>
          </a:xfrm>
        </p:spPr>
        <p:txBody>
          <a:bodyPr/>
          <a:lstStyle/>
          <a:p>
            <a:pPr marL="0" indent="0">
              <a:buNone/>
            </a:pPr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Outward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attention 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</a:p>
          <a:p>
            <a:pPr marL="0" indent="0">
              <a:buNone/>
            </a:pPr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thoughtful or empathetic to others , </a:t>
            </a:r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 to first notice how they are feeling.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them here and now and not lost in your own thoughts, judgments or agenda.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844432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Attention looks two ways 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outwards and </a:t>
            </a:r>
            <a:r>
              <a:rPr lang="en-US" sz="28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inwards</a:t>
            </a:r>
            <a:r>
              <a:rPr lang="en-US" sz="2800" b="1" dirty="0" smtClean="0"/>
              <a:t>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</a:pPr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Inward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self-attention </a:t>
            </a:r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noticing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moment of anger or hurt – </a:t>
            </a:r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taking 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deep breath before acting from that emotion.  </a:t>
            </a:r>
          </a:p>
          <a:p>
            <a:pPr>
              <a:spcBef>
                <a:spcPct val="0"/>
              </a:spcBef>
            </a:pPr>
            <a:endParaRPr lang="en-US" sz="2800" b="1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3200400"/>
          </a:xfrm>
        </p:spPr>
        <p:txBody>
          <a:bodyPr/>
          <a:lstStyle/>
          <a:p>
            <a:pPr marL="0" indent="0">
              <a:buNone/>
            </a:pPr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Recent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indicates that by taking 3 breaths prior to speaking when upset… our words will  words will come out more as 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intend  them to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Dealing With Difficult People,  2020</a:t>
            </a:r>
          </a:p>
          <a:p>
            <a:pPr marL="0" indent="0">
              <a:buNone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911855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533401"/>
            <a:ext cx="8305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show someone that you are really attending to them?  </a:t>
            </a:r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buNone/>
            </a:pP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-  What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expressions do you use? 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non-verbal</a:t>
            </a:r>
          </a:p>
          <a:p>
            <a:pPr marL="0" lvl="0" indent="0"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behaviors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show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buNone/>
            </a:pPr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important is eye contact in your communication with others?  </a:t>
            </a:r>
          </a:p>
          <a:p>
            <a:pPr marL="0" lvl="0" indent="0">
              <a:buNone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differences have you noticed between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men and women 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deal with eye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indent="0">
              <a:buNone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are also cultural differences regarding appropriate eye contact.</a:t>
            </a:r>
            <a:endParaRPr lang="en-US" sz="2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buNone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109531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685800"/>
            <a:ext cx="5867400" cy="5562600"/>
          </a:xfrm>
        </p:spPr>
        <p:txBody>
          <a:bodyPr/>
          <a:lstStyle/>
          <a:p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 1 </a:t>
            </a:r>
            <a:b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Prepare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yourself to pay attention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Decide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pay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attention; set an intention to be present.</a:t>
            </a:r>
            <a:b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Clear your mind.</a:t>
            </a:r>
            <a:b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Eliminate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distractions.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Do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 “brain dump” to get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distracting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ideas out of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your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head.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Try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not overschedule.</a:t>
            </a:r>
            <a:r>
              <a:rPr lang="en-US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dirty="0"/>
              <a:t/>
            </a:r>
            <a:br>
              <a:rPr lang="en-US" b="0" dirty="0"/>
            </a:br>
            <a:r>
              <a:rPr lang="en-US" b="0" dirty="0" smtClean="0"/>
              <a:t>-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 Steps to Practice Paying Attention</a:t>
            </a:r>
          </a:p>
          <a:p>
            <a:endParaRPr lang="en-US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Still 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Point Leadership 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https://stillpointleadership.com/paying-attention/</a:t>
            </a:r>
            <a:endParaRPr lang="en-US" sz="2400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46804"/>
      </p:ext>
    </p:extLst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685800"/>
            <a:ext cx="5867400" cy="5562600"/>
          </a:xfrm>
        </p:spPr>
        <p:txBody>
          <a:bodyPr/>
          <a:lstStyle/>
          <a:p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 2 </a:t>
            </a:r>
            <a:b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irect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attention.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Know what it is you want to pay attention to.</a:t>
            </a:r>
            <a:b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Practice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“single-tasking”.</a:t>
            </a:r>
            <a:r>
              <a:rPr lang="en-US" sz="2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dirty="0"/>
              <a:t/>
            </a:r>
            <a:br>
              <a:rPr lang="en-US" b="0" dirty="0"/>
            </a:br>
            <a:r>
              <a:rPr lang="en-US" b="0" dirty="0" smtClean="0"/>
              <a:t>-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 smtClean="0"/>
              <a:t>Four Steps to Practice Paying Attention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31928811"/>
      </p:ext>
    </p:extLst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685800"/>
            <a:ext cx="5867400" cy="5562600"/>
          </a:xfrm>
        </p:spPr>
        <p:txBody>
          <a:bodyPr/>
          <a:lstStyle/>
          <a:p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 3 </a:t>
            </a:r>
            <a:b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ustain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attention.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-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your best to keep your attention where you’ve placed it.</a:t>
            </a:r>
            <a:r>
              <a:rPr lang="en-US" sz="2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br>
              <a:rPr lang="en-US" sz="2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Question actively, but appropriately.</a:t>
            </a: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 smtClean="0"/>
              <a:t>Four Steps to Practice Paying Attention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31928811"/>
      </p:ext>
    </p:extLst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685800"/>
            <a:ext cx="5867400" cy="5562600"/>
          </a:xfrm>
        </p:spPr>
        <p:txBody>
          <a:bodyPr/>
          <a:lstStyle/>
          <a:p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 4 </a:t>
            </a:r>
            <a:b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ive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life that supports you in paying attention.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slowing down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occasionally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quieting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body and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mind</a:t>
            </a:r>
            <a:b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taking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 of yourself</a:t>
            </a:r>
            <a:r>
              <a:rPr lang="en-US" sz="2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dirty="0"/>
              <a:t/>
            </a:r>
            <a:br>
              <a:rPr lang="en-US" b="0" dirty="0"/>
            </a:br>
            <a:r>
              <a:rPr lang="en-US" b="0" dirty="0" smtClean="0"/>
              <a:t>-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 smtClean="0"/>
              <a:t>Four Steps to Practice Paying Attention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31928811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Door County Civility Project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1200" dirty="0" smtClean="0"/>
          </a:p>
          <a:p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eaLnBrk="1" hangingPunct="1">
              <a:buNone/>
            </a:pP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1997 Dr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P.M,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Forni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eaLnBrk="1" hangingPunct="1">
              <a:buNone/>
            </a:pP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Johns Hopkins University authors  </a:t>
            </a:r>
            <a:r>
              <a:rPr lang="en-US" sz="2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Choosing Civility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US" sz="2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Civility Solution </a:t>
            </a:r>
            <a:endParaRPr lang="en-US" sz="2000" b="1" u="sng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eaLnBrk="1" hangingPunct="1">
              <a:buNone/>
            </a:pPr>
            <a:endParaRPr lang="en-US" sz="20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eaLnBrk="1" hangingPunct="1">
              <a:buNone/>
            </a:pPr>
            <a:endParaRPr lang="en-US" sz="20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eaLnBrk="1" hangingPunct="1"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2003 Duluth-Superior Area Community Foundation’s Civility Project: “Speak Your Peace” 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0241">
            <a:off x="4868593" y="1957958"/>
            <a:ext cx="1972843" cy="283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2963">
            <a:off x="6666653" y="3217908"/>
            <a:ext cx="1986166" cy="285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3061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066800"/>
            <a:ext cx="5638800" cy="1905000"/>
          </a:xfrm>
        </p:spPr>
        <p:txBody>
          <a:bodyPr/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paying attention is a skill cultivated over time, especially in the fast-paced world we live in.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Remind yourself of the ‘why’.</a:t>
            </a:r>
            <a:b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you do to practice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‘paying attention’ </a:t>
            </a:r>
            <a:b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TIME </a:t>
            </a:r>
          </a:p>
          <a:p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&amp;</a:t>
            </a:r>
          </a:p>
          <a:p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PRACTICE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986544"/>
      </p:ext>
    </p:extLst>
  </p:cSld>
  <p:clrMapOvr>
    <a:masterClrMapping/>
  </p:clrMapOvr>
  <p:transition spd="slow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457200"/>
            <a:ext cx="82296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feel when someone is not paying attention to you?  Do you let them know?  How?  What do you say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lvl="0"/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 a specific time when you failed to pay attention.   How did that impact another person?  What were the consequences for you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54545"/>
      </p:ext>
    </p:extLst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Pay Attention   - Summary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Avoid automatic pilot; you are not attending just to </a:t>
            </a:r>
            <a:r>
              <a:rPr lang="en-US" sz="28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person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marL="0" indent="0">
              <a:buNone/>
            </a:pP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but </a:t>
            </a:r>
            <a:r>
              <a:rPr lang="en-US" sz="28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person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US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in the present moment.</a:t>
            </a:r>
          </a:p>
          <a:p>
            <a:pPr marL="0" indent="0">
              <a:buNone/>
            </a:pPr>
            <a:endParaRPr lang="en-US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Sharpen your antenna!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Every 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 of 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6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kindness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is 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of all, </a:t>
            </a:r>
            <a:endParaRPr lang="en-US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an 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 of </a:t>
            </a:r>
            <a:endParaRPr lang="en-US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6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attention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0436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 Say YES to Civility!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Website:	DoorCountyCivilityProject.org</a:t>
            </a:r>
          </a:p>
          <a:p>
            <a:pPr marL="0" indent="0" algn="ctr">
              <a:buNone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Like’ us:  Facebook “DC Civility Project”</a:t>
            </a:r>
          </a:p>
          <a:p>
            <a:pPr marL="0" indent="0" algn="ctr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Email:   </a:t>
            </a:r>
            <a:r>
              <a:rPr lang="en-US" sz="32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dccivilityproject@gmail.com</a:t>
            </a:r>
            <a:endParaRPr lang="en-US" sz="3200" b="1" dirty="0" smtClea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Phone:  920-746-1786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3679496"/>
              </p:ext>
            </p:extLst>
          </p:nvPr>
        </p:nvGraphicFramePr>
        <p:xfrm>
          <a:off x="1981200" y="3962400"/>
          <a:ext cx="5257800" cy="2366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" name="Acrobat Document" r:id="rId5" imgW="41776589" imgH="17087605" progId="AcroExch.Document.11">
                  <p:embed/>
                </p:oleObj>
              </mc:Choice>
              <mc:Fallback>
                <p:oleObj name="Acrobat Document" r:id="rId5" imgW="41776589" imgH="17087605" progId="AcroExch.Document.11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962400"/>
                        <a:ext cx="5257800" cy="23660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702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4271" y="228588"/>
            <a:ext cx="8451973" cy="75581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Door County Civility Project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sz="half" idx="1"/>
          </p:nvPr>
        </p:nvSpPr>
        <p:spPr>
          <a:xfrm>
            <a:off x="304802" y="1295400"/>
            <a:ext cx="4270375" cy="5029200"/>
          </a:xfrm>
        </p:spPr>
        <p:txBody>
          <a:bodyPr/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2010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Oshkosh Civility Project 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eaLnBrk="1" hangingPunct="1">
              <a:buNone/>
            </a:pPr>
            <a:endParaRPr lang="es-NI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eaLnBrk="1" hangingPunct="1">
              <a:buNone/>
            </a:pPr>
            <a:r>
              <a:rPr lang="es-NI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2013 </a:t>
            </a:r>
            <a:r>
              <a:rPr lang="es-NI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Door</a:t>
            </a:r>
            <a:r>
              <a:rPr lang="es-NI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NI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County </a:t>
            </a:r>
            <a:r>
              <a:rPr lang="es-NI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Civility</a:t>
            </a:r>
            <a:r>
              <a:rPr lang="es-NI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NI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</a:t>
            </a:r>
          </a:p>
          <a:p>
            <a:pPr marL="0" indent="0" eaLnBrk="1" hangingPunct="1">
              <a:buNone/>
            </a:pPr>
            <a:endParaRPr lang="es-NI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eaLnBrk="1" hangingPunct="1">
              <a:buNone/>
            </a:pPr>
            <a:endParaRPr lang="es-NI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eaLnBrk="1" hangingPunct="1">
              <a:buNone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014 Truckee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Tahoe Civility Project</a:t>
            </a:r>
          </a:p>
          <a:p>
            <a:pPr marL="0" indent="0" eaLnBrk="1" hangingPunct="1">
              <a:buNone/>
            </a:pPr>
            <a:endParaRPr lang="es-NI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/>
            <a:endParaRPr lang="es-N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US" sz="800" dirty="0"/>
          </a:p>
          <a:p>
            <a:pPr marL="0" indent="0" eaLnBrk="1" hangingPunct="1"/>
            <a:endParaRPr lang="en-US" sz="800" dirty="0"/>
          </a:p>
          <a:p>
            <a:pPr marL="0" indent="0" eaLnBrk="1" hangingPunct="1"/>
            <a:endParaRPr lang="en-US" sz="2000" dirty="0"/>
          </a:p>
        </p:txBody>
      </p:sp>
      <p:pic>
        <p:nvPicPr>
          <p:cNvPr id="10" name="Picture 9" descr="IMG_00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7200" y="1447800"/>
            <a:ext cx="2844800" cy="2133600"/>
          </a:xfrm>
          <a:prstGeom prst="rect">
            <a:avLst/>
          </a:prstGeom>
        </p:spPr>
      </p:pic>
      <p:pic>
        <p:nvPicPr>
          <p:cNvPr id="7" name="Content Placeholder 6" descr="door_county_civility_project_card-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894942" y="3840480"/>
            <a:ext cx="1284515" cy="2247900"/>
          </a:xfr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5C19D09-EA9C-4F5D-9C26-7B00E78AEF6E}"/>
              </a:ext>
            </a:extLst>
          </p:cNvPr>
          <p:cNvSpPr txBox="1"/>
          <p:nvPr/>
        </p:nvSpPr>
        <p:spPr>
          <a:xfrm>
            <a:off x="6400800" y="3840480"/>
            <a:ext cx="23370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dirty="0"/>
              <a:t>Mission: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/>
              <a:t>A community-based initiative 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/>
              <a:t>that </a:t>
            </a:r>
            <a:r>
              <a:rPr lang="en-US" b="1" dirty="0" smtClean="0"/>
              <a:t>advances 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/>
              <a:t>the cause of civility in everyday life to 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/>
              <a:t>strengthen our shared community.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655081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CIVILITY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4400" b="1" dirty="0" smtClean="0"/>
          </a:p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How do you define it?</a:t>
            </a:r>
          </a:p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2605281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</a:rPr>
              <a:t>Civility Defined…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700" dirty="0"/>
          </a:p>
          <a:p>
            <a:pPr marL="461963" indent="-461963">
              <a:buFont typeface="Wingdings" pitchFamily="2" charset="2"/>
              <a:buChar char="§"/>
            </a:pPr>
            <a:r>
              <a:rPr lang="en-US" sz="2400" dirty="0" smtClean="0"/>
              <a:t>Civility is complex.</a:t>
            </a:r>
          </a:p>
          <a:p>
            <a:pPr marL="0" indent="0">
              <a:buNone/>
            </a:pPr>
            <a:endParaRPr lang="en-US" sz="1200" dirty="0" smtClean="0"/>
          </a:p>
          <a:p>
            <a:pPr marL="461963" indent="-461963">
              <a:buFont typeface="Wingdings" pitchFamily="2" charset="2"/>
              <a:buChar char="§"/>
            </a:pPr>
            <a:r>
              <a:rPr lang="en-US" sz="2400" dirty="0" smtClean="0"/>
              <a:t>Civility means weaving together restraint</a:t>
            </a:r>
            <a:r>
              <a:rPr lang="en-US" sz="2400" dirty="0"/>
              <a:t>, </a:t>
            </a:r>
            <a:r>
              <a:rPr lang="en-US" sz="2400" dirty="0" smtClean="0"/>
              <a:t>respect and responsibility as we interaction with others.</a:t>
            </a:r>
          </a:p>
          <a:p>
            <a:pPr marL="0" indent="0">
              <a:buNone/>
            </a:pPr>
            <a:endParaRPr lang="en-US" sz="1200" dirty="0"/>
          </a:p>
          <a:p>
            <a:pPr marL="461963" indent="-461963">
              <a:buFont typeface="Wingdings" pitchFamily="2" charset="2"/>
              <a:buChar char="§"/>
            </a:pPr>
            <a:endParaRPr lang="en-US" sz="700" dirty="0"/>
          </a:p>
          <a:p>
            <a:pPr marL="461963" indent="-461963">
              <a:buFont typeface="Wingdings" pitchFamily="2" charset="2"/>
              <a:buChar char="§"/>
            </a:pPr>
            <a:r>
              <a:rPr lang="en-US" sz="2400" dirty="0" smtClean="0"/>
              <a:t>Civility belongs in the realm of ethical and of moral behavior.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Respect for others	Listening</a:t>
            </a:r>
          </a:p>
          <a:p>
            <a:pPr marL="0" indent="0">
              <a:buNone/>
            </a:pPr>
            <a:r>
              <a:rPr lang="en-US" sz="1600" dirty="0" smtClean="0"/>
              <a:t>Care		Good citizenship</a:t>
            </a:r>
          </a:p>
          <a:p>
            <a:pPr marL="0" indent="0">
              <a:buNone/>
            </a:pPr>
            <a:r>
              <a:rPr lang="en-US" sz="1600" dirty="0" smtClean="0"/>
              <a:t>Consideration	Peace</a:t>
            </a:r>
          </a:p>
          <a:p>
            <a:pPr marL="0" indent="0">
              <a:buNone/>
            </a:pPr>
            <a:r>
              <a:rPr lang="en-US" sz="1600" dirty="0" smtClean="0"/>
              <a:t>Courtesy		Community service</a:t>
            </a:r>
          </a:p>
          <a:p>
            <a:pPr marL="0" indent="0">
              <a:buNone/>
            </a:pPr>
            <a:r>
              <a:rPr lang="en-US" sz="1600" dirty="0" smtClean="0"/>
              <a:t>The Golden Rule	Abiding by rules</a:t>
            </a:r>
          </a:p>
          <a:p>
            <a:pPr marL="0" indent="0">
              <a:buNone/>
            </a:pPr>
            <a:r>
              <a:rPr lang="en-US" sz="1600" dirty="0" smtClean="0"/>
              <a:t>Politeness		Moderation</a:t>
            </a:r>
          </a:p>
          <a:p>
            <a:pPr marL="0" indent="0">
              <a:buNone/>
            </a:pPr>
            <a:r>
              <a:rPr lang="en-US" sz="1600" dirty="0" smtClean="0"/>
              <a:t>Maturity		Awareness</a:t>
            </a:r>
          </a:p>
          <a:p>
            <a:pPr marL="0" indent="0">
              <a:buNone/>
            </a:pPr>
            <a:r>
              <a:rPr lang="en-US" sz="1600" dirty="0" smtClean="0"/>
              <a:t>Kindness		Equality</a:t>
            </a:r>
          </a:p>
          <a:p>
            <a:pPr marL="0" indent="0">
              <a:buNone/>
            </a:pPr>
            <a:r>
              <a:rPr lang="en-US" sz="1600" dirty="0" smtClean="0"/>
              <a:t>Manners		Compassion</a:t>
            </a:r>
          </a:p>
          <a:p>
            <a:pPr marL="0" indent="0">
              <a:buNone/>
            </a:pPr>
            <a:r>
              <a:rPr lang="en-US" sz="1600" dirty="0" smtClean="0"/>
              <a:t>Fairness		Self control</a:t>
            </a:r>
          </a:p>
          <a:p>
            <a:pPr marL="0" indent="0">
              <a:buNone/>
            </a:pPr>
            <a:r>
              <a:rPr lang="en-US" sz="1600" dirty="0" smtClean="0"/>
              <a:t>Justice		Tact</a:t>
            </a:r>
          </a:p>
          <a:p>
            <a:pPr marL="0" indent="0">
              <a:buNone/>
            </a:pPr>
            <a:r>
              <a:rPr lang="en-US" sz="1600" dirty="0" smtClean="0"/>
              <a:t>Honesty		Trustworthiness</a:t>
            </a:r>
          </a:p>
          <a:p>
            <a:pPr marL="0" indent="0">
              <a:buNone/>
            </a:pPr>
            <a:r>
              <a:rPr lang="en-US" sz="1600" dirty="0" smtClean="0"/>
              <a:t>Sincerity		Being agreeable</a:t>
            </a:r>
          </a:p>
          <a:p>
            <a:pPr marL="0" indent="0">
              <a:buNone/>
            </a:pPr>
            <a:r>
              <a:rPr lang="en-US" sz="1600" dirty="0"/>
              <a:t>Being accommodating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908103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How the Experts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efine Civility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How we implement respect</a:t>
            </a: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How we communicate respect through our words, body language, and behavior</a:t>
            </a: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Requires self-control, awareness, work, practice!</a:t>
            </a:r>
          </a:p>
          <a:p>
            <a:pPr marL="0" indent="0">
              <a:buNone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 COMMUNICATE  our 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CHARACTER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by how we exercise 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CIVILITY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307133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Our Challenge…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is easy, 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(yes so easy) 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 be civil with people </a:t>
            </a:r>
          </a:p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who agree with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those who think </a:t>
            </a:r>
          </a:p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ike we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indent="0" algn="ctr">
              <a:buNone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b="1" i="1" dirty="0"/>
          </a:p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challenge is to be civil with those who strongly disagree with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do not share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opinions!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95800"/>
            <a:ext cx="3124200" cy="171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8400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1352" cy="914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 Your Peace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 Tools of Civil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Insert our poster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68172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presentation focuses on Paying Attention.  </a:t>
            </a:r>
          </a:p>
          <a:p>
            <a:pPr marL="0" indent="0">
              <a:buNone/>
            </a:pP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does paying attention mean to you?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None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1"/>
            <a:ext cx="3105325" cy="470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29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 Attention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048000" cy="3352800"/>
          </a:xfrm>
        </p:spPr>
        <p:txBody>
          <a:bodyPr/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97" y="1566391"/>
            <a:ext cx="3663712" cy="460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2616653" cy="310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3000" y="5029200"/>
            <a:ext cx="32661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Read more in </a:t>
            </a:r>
            <a:r>
              <a:rPr lang="en-US" sz="1400" b="1" i="1" dirty="0"/>
              <a:t>Reclaiming </a:t>
            </a:r>
            <a:endParaRPr lang="en-US" sz="1400" b="1" i="1" dirty="0" smtClean="0"/>
          </a:p>
          <a:p>
            <a:r>
              <a:rPr lang="en-US" sz="1400" b="1" i="1" dirty="0" smtClean="0"/>
              <a:t>Conversation </a:t>
            </a:r>
            <a:r>
              <a:rPr lang="en-US" sz="1400" b="1" i="1" dirty="0"/>
              <a:t>- the Power of </a:t>
            </a:r>
            <a:endParaRPr lang="en-US" sz="1400" b="1" i="1" dirty="0" smtClean="0"/>
          </a:p>
          <a:p>
            <a:r>
              <a:rPr lang="en-US" sz="1400" b="1" i="1" dirty="0" smtClean="0"/>
              <a:t>Talk </a:t>
            </a:r>
            <a:r>
              <a:rPr lang="en-US" sz="1400" b="1" i="1" dirty="0"/>
              <a:t>in a Digital Age </a:t>
            </a:r>
            <a:r>
              <a:rPr lang="en-US" sz="1400" dirty="0"/>
              <a:t>by Sherry </a:t>
            </a:r>
            <a:r>
              <a:rPr lang="en-US" sz="1400" dirty="0" err="1"/>
              <a:t>Turkle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62658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18139</TotalTime>
  <Words>782</Words>
  <Application>Microsoft Office PowerPoint</Application>
  <PresentationFormat>On-screen Show (4:3)</PresentationFormat>
  <Paragraphs>210</Paragraphs>
  <Slides>23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Civic</vt:lpstr>
      <vt:lpstr>Acrobat Document</vt:lpstr>
      <vt:lpstr>Overview of Door County Civility Project &amp; Speak Your Peace Tool 1 - Pay Attention</vt:lpstr>
      <vt:lpstr>Door County Civility Project</vt:lpstr>
      <vt:lpstr>Door County Civility Project</vt:lpstr>
      <vt:lpstr>CIVILITY</vt:lpstr>
      <vt:lpstr>Civility Defined…</vt:lpstr>
      <vt:lpstr>How the Experts Define Civility</vt:lpstr>
      <vt:lpstr>Our Challenge…</vt:lpstr>
      <vt:lpstr>Speak Your Peace  The Nine Tools of Civil Behavior</vt:lpstr>
      <vt:lpstr>Pay Attention</vt:lpstr>
      <vt:lpstr> “Paying attention means to be sufficiently present with a person, an idea, or a situation so that you get the internal and external information you need to decide and act wisely.”  Still Point Leadership 2013</vt:lpstr>
      <vt:lpstr>And the consequence?</vt:lpstr>
      <vt:lpstr>Humans have five basic senses: sight, hearing, smell, taste and touch that are our pathways for receiving information.  </vt:lpstr>
      <vt:lpstr>Attention looks two ways – outwards and inwards.</vt:lpstr>
      <vt:lpstr>Attention looks two ways – outwards and inwards.</vt:lpstr>
      <vt:lpstr>PowerPoint Presentation</vt:lpstr>
      <vt:lpstr>Step 1  Prepare yourself to pay attention.   - Decide to pay attention; set an intention to be present.  - Clear your mind.     Eliminate distractions.      Do a “brain dump” to get              distracting ideas out of           your head.     Try to not overschedule.  -</vt:lpstr>
      <vt:lpstr>Step 2  Direct your attention.   - Know what it is you want to pay attention to.  - Practice “single-tasking”.   -</vt:lpstr>
      <vt:lpstr>Step 3  Sustain your attention.   - Do your best to keep your attention where you’ve placed it.   - Question actively, but appropriately.</vt:lpstr>
      <vt:lpstr>Step 4  Live a life that supports you in paying attention.   - slowing down occasionally   - quieting your body and mind    - taking care of yourself  -</vt:lpstr>
      <vt:lpstr>But paying attention is a skill cultivated over time, especially in the fast-paced world we live in.   Remind yourself of the ‘why’.   What will you do to practice  ‘paying attention’  today?</vt:lpstr>
      <vt:lpstr>PowerPoint Presentation</vt:lpstr>
      <vt:lpstr>Pay Attention   - Summary</vt:lpstr>
      <vt:lpstr>Just Say YES to Civility!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Rudy and Shirley</dc:creator>
  <cp:lastModifiedBy>Windows User</cp:lastModifiedBy>
  <cp:revision>404</cp:revision>
  <cp:lastPrinted>2019-10-22T15:27:42Z</cp:lastPrinted>
  <dcterms:created xsi:type="dcterms:W3CDTF">2013-06-13T17:04:39Z</dcterms:created>
  <dcterms:modified xsi:type="dcterms:W3CDTF">2022-01-21T19:52:23Z</dcterms:modified>
</cp:coreProperties>
</file>