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01" r:id="rId2"/>
    <p:sldId id="389" r:id="rId3"/>
    <p:sldId id="374" r:id="rId4"/>
    <p:sldId id="399" r:id="rId5"/>
    <p:sldId id="401" r:id="rId6"/>
    <p:sldId id="393" r:id="rId7"/>
    <p:sldId id="394" r:id="rId8"/>
    <p:sldId id="397" r:id="rId9"/>
    <p:sldId id="387" r:id="rId10"/>
    <p:sldId id="390" r:id="rId11"/>
    <p:sldId id="395" r:id="rId12"/>
    <p:sldId id="391" r:id="rId13"/>
    <p:sldId id="392" r:id="rId14"/>
    <p:sldId id="379" r:id="rId15"/>
    <p:sldId id="400" r:id="rId16"/>
    <p:sldId id="396" r:id="rId17"/>
    <p:sldId id="398" r:id="rId18"/>
  </p:sldIdLst>
  <p:sldSz cx="9144000" cy="6858000" type="screen4x3"/>
  <p:notesSz cx="9313863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D8290E-26CA-4054-BEF0-710FAB91D375}">
          <p14:sldIdLst>
            <p14:sldId id="301"/>
            <p14:sldId id="389"/>
            <p14:sldId id="374"/>
            <p14:sldId id="399"/>
            <p14:sldId id="401"/>
            <p14:sldId id="393"/>
            <p14:sldId id="394"/>
            <p14:sldId id="397"/>
            <p14:sldId id="387"/>
            <p14:sldId id="390"/>
            <p14:sldId id="395"/>
            <p14:sldId id="391"/>
            <p14:sldId id="392"/>
            <p14:sldId id="379"/>
            <p14:sldId id="400"/>
            <p14:sldId id="396"/>
            <p14:sldId id="398"/>
          </p14:sldIdLst>
        </p14:section>
        <p14:section name="Untitled Section" id="{730231E5-8737-48C1-8EE7-600BDFF88E57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6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86267" autoAdjust="0"/>
  </p:normalViewPr>
  <p:slideViewPr>
    <p:cSldViewPr>
      <p:cViewPr varScale="1">
        <p:scale>
          <a:sx n="80" d="100"/>
          <a:sy n="80" d="100"/>
        </p:scale>
        <p:origin x="-1042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10"/>
    </p:cViewPr>
  </p:sorterViewPr>
  <p:notesViewPr>
    <p:cSldViewPr>
      <p:cViewPr>
        <p:scale>
          <a:sx n="100" d="100"/>
          <a:sy n="100" d="100"/>
        </p:scale>
        <p:origin x="-1147" y="144"/>
      </p:cViewPr>
      <p:guideLst>
        <p:guide orient="horz" pos="2160"/>
        <p:guide pos="293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97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702" y="0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0C8BF1-B81E-4A07-AEDA-BA6C63905119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514350"/>
            <a:ext cx="3430587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387" y="3257612"/>
            <a:ext cx="7451090" cy="30862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514022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702" y="6514022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AAAD67-2165-4880-A84B-B30FFF4BBC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2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1638" y="5143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0925" y="3256414"/>
            <a:ext cx="8072014" cy="3277985"/>
          </a:xfrm>
        </p:spPr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dirty="0" smtClean="0"/>
              <a:t> </a:t>
            </a:r>
            <a:endParaRPr lang="en-US" sz="3700" dirty="0"/>
          </a:p>
          <a:p>
            <a:pPr eaLnBrk="1" hangingPunct="1">
              <a:spcBef>
                <a:spcPct val="0"/>
              </a:spcBef>
            </a:pPr>
            <a:endParaRPr lang="en-US" sz="370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z="4800" baseline="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pPr eaLnBrk="1" hangingPunct="1">
              <a:spcBef>
                <a:spcPct val="0"/>
              </a:spcBef>
            </a:pPr>
            <a:r>
              <a:rPr lang="en-US" sz="1600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61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32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86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86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7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6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17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1638" y="5143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1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1638" y="5143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 smtClean="0"/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1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49530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4412" y="3256414"/>
            <a:ext cx="7451090" cy="3086219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98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233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868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6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9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1387" y="3257550"/>
            <a:ext cx="7451090" cy="327804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7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152400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362451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B6A1-784F-4BF1-90F1-083B2A4810E4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EA52623-1438-41D4-89BD-CDB329D37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4ABB-7AE7-4A13-A272-2F963C12C66B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3789-70E5-4E01-B377-CDC197E147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0" y="1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 rot="5400000">
            <a:off x="402113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6838951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2"/>
            <a:ext cx="1447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1" y="3009901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7581-74D6-4E24-8B4C-6D66DF3E4C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4EFE-4344-4EDD-8973-E385CB878097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3859-4426-4FF9-9420-BC17DF483A37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1" y="1027114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B11BB-78C2-4C34-A338-A953A184AE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152400" y="2286000"/>
            <a:ext cx="8832851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5575" y="142876"/>
            <a:ext cx="8832851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152400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0"/>
          <p:cNvSpPr/>
          <p:nvPr/>
        </p:nvSpPr>
        <p:spPr>
          <a:xfrm>
            <a:off x="4362451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5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DD4B-1C0A-4720-BBA1-6CFF53401893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6D1B746-DD5D-499D-81BE-F76A7037CA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 flipV="1">
            <a:off x="4562476" y="1576389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6410326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E7663-5753-40F7-BCFF-30B9718FC01E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7472E-CFBD-40A4-9359-BE35E36EF8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9"/>
          <p:cNvSpPr>
            <a:spLocks noChangeShapeType="1"/>
          </p:cNvSpPr>
          <p:nvPr/>
        </p:nvSpPr>
        <p:spPr bwMode="auto">
          <a:xfrm flipV="1">
            <a:off x="4572000" y="2200276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52400" y="1371600"/>
            <a:ext cx="8832851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49" y="6391276"/>
            <a:ext cx="8832851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52400" y="1279525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Oval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26"/>
          <p:cNvSpPr/>
          <p:nvPr/>
        </p:nvSpPr>
        <p:spPr>
          <a:xfrm>
            <a:off x="4362451" y="1050926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3" y="1524001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4"/>
            <a:ext cx="4041648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5473-DB64-4BD3-989D-2D3525C84CC8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6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9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EA72FAC-08DC-4B65-81D2-BE23C3287B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A313-106F-4E13-A7F3-358ECCC06278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9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E4F45-9AF1-4073-BCD5-CA1EC99D9D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white">
          <a:xfrm>
            <a:off x="0" y="1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8751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209D-ACE2-4596-93C8-E467E9167B18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1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F40E3F-0553-41E9-B6BF-2EC38F0B80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152400"/>
            <a:ext cx="8832851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white">
          <a:xfrm>
            <a:off x="0" y="1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" y="152400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0"/>
          <p:cNvSpPr/>
          <p:nvPr/>
        </p:nvSpPr>
        <p:spPr>
          <a:xfrm>
            <a:off x="1390651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9225" y="6388101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5662E00-D783-4176-8DB3-99AB0FC415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FF31-EEC7-4F8F-B203-C8DE241466F7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6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1"/>
            <a:ext cx="8832851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2"/>
          <p:cNvSpPr/>
          <p:nvPr/>
        </p:nvSpPr>
        <p:spPr>
          <a:xfrm>
            <a:off x="1390651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49225" y="6388101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9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538B-E201-41BD-9DEC-E1D9A22124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6" y="6405564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4E6A3-38BC-4FDB-8940-23DDBC3E2FC4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6" y="6410326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1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1" y="6405564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04F5896-BD8E-4C97-8467-A4F1A563AAB6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6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1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362451" y="1050926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0578C9-ADB4-49D4-8A00-54A723DB93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1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71" r:id="rId10"/>
    <p:sldLayoutId id="2147483681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E15A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FF6700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909465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956B43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hyperlink" Target="mailto:dccivilityproject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hyperlink" Target="mailto:dccivilityproject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65" y="228600"/>
            <a:ext cx="8534400" cy="838200"/>
          </a:xfrm>
        </p:spPr>
        <p:txBody>
          <a:bodyPr>
            <a:noAutofit/>
          </a:bodyPr>
          <a:lstStyle/>
          <a:p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 Your Peace Tool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6 - Be  Agreeable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4055" y="1905000"/>
            <a:ext cx="8503920" cy="4267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074" name="Picture 2" descr="C:\Users\Rudy and Shirley\AppData\Local\Microsoft\Windows\Temporary Internet Files\Content.IE5\90LLO05E\DCCivilityProject_5ftbanner_Screen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4" y="1774766"/>
            <a:ext cx="8489018" cy="299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1" y="5105401"/>
            <a:ext cx="8279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CIVILITY in our</a:t>
            </a:r>
            <a:r>
              <a:rPr lang="en-US" sz="2400" b="1" dirty="0"/>
              <a:t> </a:t>
            </a:r>
            <a:r>
              <a:rPr lang="en-US" sz="2400" b="1" dirty="0" smtClean="0"/>
              <a:t>places of work </a:t>
            </a:r>
          </a:p>
          <a:p>
            <a:pPr algn="ctr"/>
            <a:r>
              <a:rPr lang="en-US" sz="2400" b="1" dirty="0" smtClean="0"/>
              <a:t>and our organization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1529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 agreeable is not the same as agreeing!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 if you want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thoughtfully air and resolve an issue or do you want to crush the other party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?’</a:t>
            </a:r>
          </a:p>
          <a:p>
            <a:pPr eaLnBrk="1" hangingPunct="1">
              <a:spcBef>
                <a:spcPct val="0"/>
              </a:spcBef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Recognize the difference between fact and opinion. </a:t>
            </a:r>
            <a:r>
              <a:rPr lang="en-US" sz="2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 </a:t>
            </a: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thoughts as </a:t>
            </a:r>
            <a:r>
              <a:rPr lang="en-US" sz="2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opinions</a:t>
            </a: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en-US" sz="2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heck your facts as </a:t>
            </a: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truths. 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qualified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disagreement:  “Yes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look at it from a different point of view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…”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“What do you think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?”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when to </a:t>
            </a:r>
            <a:r>
              <a:rPr lang="en-US" sz="2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hold </a:t>
            </a: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tongue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88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Can you </a:t>
            </a:r>
            <a:r>
              <a:rPr lang="en-US" b="1" dirty="0" smtClean="0"/>
              <a:t>be too agreeable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Too agreeable?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may get stepped on like a doormat. 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Agreeable people sometimes suffer when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they put the needs of others over their own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iving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to an argument just to remain friendly doesn’t always result in the best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outcome.</a:t>
            </a:r>
          </a:p>
          <a:p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ertain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situations demand less congeniality, like managing financial negotiations or other potentially discomforting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scenarios.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32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Being agreeable is not being </a:t>
            </a:r>
            <a:r>
              <a:rPr lang="en-US" b="1" dirty="0"/>
              <a:t>a</a:t>
            </a:r>
            <a:r>
              <a:rPr lang="en-US" b="1" dirty="0" smtClean="0"/>
              <a:t> pushover!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Be direct.</a:t>
            </a:r>
          </a:p>
          <a:p>
            <a:pPr marL="0" indent="0">
              <a:buNone/>
            </a:pPr>
            <a:r>
              <a:rPr lang="en-US" sz="2000" b="1" dirty="0"/>
              <a:t>S</a:t>
            </a:r>
            <a:r>
              <a:rPr lang="en-US" sz="2000" b="1" dirty="0" smtClean="0"/>
              <a:t>imply communicate </a:t>
            </a:r>
            <a:r>
              <a:rPr lang="en-US" sz="2000" b="1" dirty="0"/>
              <a:t>what you think or feel about </a:t>
            </a:r>
            <a:r>
              <a:rPr lang="en-US" sz="2000" b="1" dirty="0" smtClean="0"/>
              <a:t>some thing.  Be objective </a:t>
            </a:r>
            <a:r>
              <a:rPr lang="en-US" sz="2000" b="1" dirty="0"/>
              <a:t>and reasonable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Don’t be afraid to say no.</a:t>
            </a:r>
          </a:p>
          <a:p>
            <a:pPr marL="0" indent="0">
              <a:buNone/>
            </a:pPr>
            <a:r>
              <a:rPr lang="en-US" sz="2000" b="1" dirty="0"/>
              <a:t>We </a:t>
            </a:r>
            <a:r>
              <a:rPr lang="en-US" sz="2000" b="1" dirty="0" smtClean="0"/>
              <a:t>have </a:t>
            </a:r>
            <a:r>
              <a:rPr lang="en-US" sz="2000" b="1" dirty="0"/>
              <a:t>necessary obligations we can’t reject. </a:t>
            </a:r>
            <a:r>
              <a:rPr lang="en-US" sz="2000" b="1" dirty="0" smtClean="0"/>
              <a:t>We often </a:t>
            </a:r>
            <a:r>
              <a:rPr lang="en-US" sz="2000" b="1" dirty="0"/>
              <a:t>convince ourselves that certain tasks are obligatory when they don’t have to be.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Embrace </a:t>
            </a:r>
            <a:r>
              <a:rPr lang="en-US" b="1" dirty="0" smtClean="0"/>
              <a:t>your </a:t>
            </a:r>
            <a:r>
              <a:rPr lang="en-US" b="1" dirty="0"/>
              <a:t>a</a:t>
            </a:r>
            <a:r>
              <a:rPr lang="en-US" b="1" dirty="0" smtClean="0"/>
              <a:t>ccomplishments</a:t>
            </a:r>
            <a:endParaRPr lang="en-US" b="1" dirty="0"/>
          </a:p>
          <a:p>
            <a:pPr marL="0" indent="0">
              <a:buNone/>
            </a:pPr>
            <a:r>
              <a:rPr lang="en-US" sz="2000" b="1" dirty="0"/>
              <a:t>A simple “thank you” will </a:t>
            </a:r>
            <a:r>
              <a:rPr lang="en-US" sz="2000" b="1" dirty="0" smtClean="0"/>
              <a:t>do.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b="1" dirty="0"/>
              <a:t>Don’t Catch Other People’s Stress</a:t>
            </a:r>
          </a:p>
          <a:p>
            <a:pPr marL="0" indent="0">
              <a:buNone/>
            </a:pPr>
            <a:r>
              <a:rPr lang="en-US" sz="2000" b="1" dirty="0"/>
              <a:t>We can’t expect people to not bring their stress to us, but we don’t have to accept it.</a:t>
            </a:r>
          </a:p>
        </p:txBody>
      </p:sp>
    </p:spTree>
    <p:extLst>
      <p:ext uri="{BB962C8B-B14F-4D97-AF65-F5344CB8AC3E}">
        <p14:creationId xmlns:p14="http://schemas.microsoft.com/office/powerpoint/2010/main" val="2645287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81000" y="2895600"/>
            <a:ext cx="7848600" cy="3121026"/>
          </a:xfrm>
        </p:spPr>
        <p:txBody>
          <a:bodyPr/>
          <a:lstStyle/>
          <a:p>
            <a:r>
              <a:rPr lang="en-US" sz="4000" b="1" cap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social media to connect and communicate, instead of to complain!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143000"/>
          </a:xfrm>
        </p:spPr>
        <p:txBody>
          <a:bodyPr/>
          <a:lstStyle/>
          <a:p>
            <a:r>
              <a:rPr lang="en-US" b="1" dirty="0" smtClean="0"/>
              <a:t>Being agreeable  ‘online’  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0070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3048000"/>
            <a:ext cx="8153400" cy="30480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 more positive things regarding things we see happening.</a:t>
            </a:r>
          </a:p>
          <a:p>
            <a:pPr algn="l"/>
            <a:endParaRPr lang="en-US" sz="2400" cap="none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Flag information that is uncivil.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 social media companies to take a serious look at uncivil behavior.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en-US" sz="3600" b="1" dirty="0">
                <a:solidFill>
                  <a:schemeClr val="bg1"/>
                </a:solidFill>
              </a:rPr>
              <a:t> Media </a:t>
            </a:r>
            <a:r>
              <a:rPr lang="en-US" sz="3600" b="1" dirty="0" smtClean="0">
                <a:solidFill>
                  <a:schemeClr val="bg1"/>
                </a:solidFill>
              </a:rPr>
              <a:t>Can Hold a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Remedial </a:t>
            </a:r>
            <a:r>
              <a:rPr lang="en-US" sz="3600" b="1" dirty="0">
                <a:solidFill>
                  <a:schemeClr val="bg1"/>
                </a:solidFill>
              </a:rPr>
              <a:t>Responsibility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94897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04800" y="304800"/>
            <a:ext cx="8534400" cy="758825"/>
          </a:xfrm>
        </p:spPr>
        <p:txBody>
          <a:bodyPr/>
          <a:lstStyle/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 boundaries for yourself may help </a:t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do the same.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35" y="1371600"/>
            <a:ext cx="5109265" cy="498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6255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14400"/>
            <a:ext cx="2667000" cy="5257800"/>
          </a:xfrm>
        </p:spPr>
        <p:txBody>
          <a:bodyPr/>
          <a:lstStyle/>
          <a:p>
            <a:endParaRPr lang="en-US" sz="2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</a:p>
          <a:p>
            <a:r>
              <a:rPr lang="en-US" sz="2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‘agreeableness’ </a:t>
            </a:r>
          </a:p>
          <a:p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contagious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20143" y="1143000"/>
            <a:ext cx="51054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Being agreeable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rub off on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-</a:t>
            </a: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seeing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person getting along and doing good can perpetuate kindness and charity toward others. </a:t>
            </a:r>
            <a:endParaRPr lang="en-US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sense, the agreeable end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</a:t>
            </a:r>
            <a:r>
              <a:rPr lang="en-US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paying compassion forward</a:t>
            </a:r>
            <a:r>
              <a:rPr lang="en-US" sz="2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1861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Say YES to Civility!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Website:	DoorCountyCivilityProject.org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WisconsinCivilityProject.org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‘Like’ us:  Facebook “DC Civility Project”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Email:   </a:t>
            </a:r>
            <a:r>
              <a:rPr lang="en-US" sz="28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dccivilityproject@gmail.com</a:t>
            </a:r>
            <a:endParaRPr lang="en-US" sz="28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Phone: 920-746-1786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341313"/>
              </p:ext>
            </p:extLst>
          </p:nvPr>
        </p:nvGraphicFramePr>
        <p:xfrm>
          <a:off x="2362200" y="4133850"/>
          <a:ext cx="4876800" cy="219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Acrobat Document" r:id="rId5" imgW="41776589" imgH="17087605" progId="AcroExch.Document.11">
                  <p:embed/>
                </p:oleObj>
              </mc:Choice>
              <mc:Fallback>
                <p:oleObj name="Acrobat Document" r:id="rId5" imgW="41776589" imgH="1708760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133850"/>
                        <a:ext cx="4876800" cy="21945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83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Say YES to Civility!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Website:	DoorCountyCivilityProject.org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WisconsinCivilityProject.org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‘Like’ us:  Facebook “DC Civility Project”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Email:   </a:t>
            </a:r>
            <a:r>
              <a:rPr lang="en-US" sz="28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dccivilityproject@gmail.com</a:t>
            </a:r>
            <a:endParaRPr lang="en-US" sz="28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Phone: 920-746-1786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69017"/>
              </p:ext>
            </p:extLst>
          </p:nvPr>
        </p:nvGraphicFramePr>
        <p:xfrm>
          <a:off x="2362200" y="4133850"/>
          <a:ext cx="4876800" cy="219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Acrobat Document" r:id="rId5" imgW="41776589" imgH="17087605" progId="AcroExch.Document.11">
                  <p:embed/>
                </p:oleObj>
              </mc:Choice>
              <mc:Fallback>
                <p:oleObj name="Acrobat Document" r:id="rId5" imgW="41776589" imgH="1708760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133850"/>
                        <a:ext cx="4876800" cy="21945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152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Your Peace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Tools of Civil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 our poster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68172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focus of this presentation is Tool 6  -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Being Agreeable</a:t>
            </a:r>
          </a:p>
          <a:p>
            <a:pPr marL="0" indent="0" algn="ctr">
              <a:buNone/>
            </a:pP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‘being agreeable’ mean 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you?</a:t>
            </a:r>
          </a:p>
          <a:p>
            <a:pPr marL="0" indent="0" algn="ctr">
              <a:buNone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/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00071"/>
            <a:ext cx="3105325" cy="47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2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Agreeable People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1752" y="1981200"/>
            <a:ext cx="8503920" cy="411784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this skill </a:t>
            </a:r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common good in others, </a:t>
            </a:r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 to hear out opinions of the people around them, and </a:t>
            </a:r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looks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harmony instead of discord.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466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52400"/>
            <a:ext cx="8534400" cy="990600"/>
          </a:xfrm>
        </p:spPr>
        <p:txBody>
          <a:bodyPr/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Agreeable vs Disagreeable </a:t>
            </a:r>
            <a:r>
              <a:rPr lang="en-US" dirty="0" smtClean="0"/>
              <a:t>– </a:t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Agreeable</a:t>
            </a:r>
          </a:p>
          <a:p>
            <a:pPr marL="0" indent="0">
              <a:buNone/>
            </a:pP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insult others</a:t>
            </a: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question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person’s motives or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intentions</a:t>
            </a: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on’t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 that they are better than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-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veryone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their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371600"/>
            <a:ext cx="4038600" cy="468172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Disagreeable</a:t>
            </a:r>
          </a:p>
          <a:p>
            <a:pPr marL="0" indent="0">
              <a:buNone/>
            </a:pP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amenable and more combative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</a:t>
            </a: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inclined to be manipulative, callous, aggressive, and competitive. </a:t>
            </a:r>
          </a:p>
          <a:p>
            <a:pPr marL="0" indent="0">
              <a:buNone/>
            </a:pPr>
            <a:r>
              <a:rPr lang="en-US" sz="1400" dirty="0"/>
              <a:t/>
            </a:r>
            <a:br>
              <a:rPr lang="en-US" sz="1400" dirty="0"/>
            </a:br>
            <a:r>
              <a:rPr lang="en-US" sz="1400"/>
              <a:t> </a:t>
            </a:r>
            <a:r>
              <a:rPr lang="en-US" sz="1400" smtClean="0"/>
              <a:t>                               </a:t>
            </a:r>
            <a:r>
              <a:rPr lang="en-US" sz="1600" i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 - </a:t>
            </a: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Psychology </a:t>
            </a:r>
            <a:r>
              <a:rPr lang="en-US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741634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52400"/>
            <a:ext cx="8534400" cy="990600"/>
          </a:xfrm>
        </p:spPr>
        <p:txBody>
          <a:bodyPr/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Agreeable vs Disagreeable </a:t>
            </a:r>
            <a:r>
              <a:rPr lang="en-US" dirty="0" smtClean="0"/>
              <a:t>– </a:t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Agreeable</a:t>
            </a:r>
          </a:p>
          <a:p>
            <a:pPr marL="0" indent="0">
              <a:buNone/>
            </a:pP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 to empathize and respect others.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omplain less</a:t>
            </a: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less rigid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more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trusting and 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forgiving.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371600"/>
            <a:ext cx="4038600" cy="468172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Disagreeable</a:t>
            </a:r>
          </a:p>
          <a:p>
            <a:pPr marL="0" indent="0">
              <a:buNone/>
            </a:pP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 much about other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</a:t>
            </a:r>
          </a:p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disparaging or offending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comments 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little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patience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easily irked and annoyed.</a:t>
            </a:r>
          </a:p>
          <a:p>
            <a:pPr marL="0" indent="0">
              <a:buNone/>
            </a:pPr>
            <a:r>
              <a:rPr lang="en-US" sz="1400" dirty="0"/>
              <a:t/>
            </a:r>
            <a:br>
              <a:rPr lang="en-US" sz="1400" dirty="0"/>
            </a:br>
            <a:r>
              <a:rPr lang="en-US" sz="1400"/>
              <a:t> </a:t>
            </a:r>
            <a:r>
              <a:rPr lang="en-US" sz="1400" smtClean="0"/>
              <a:t>                         </a:t>
            </a:r>
            <a:r>
              <a:rPr lang="en-US" sz="1800" smtClean="0"/>
              <a:t>     </a:t>
            </a:r>
            <a:r>
              <a:rPr lang="en-US" sz="1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 - Psychology </a:t>
            </a:r>
            <a:r>
              <a:rPr lang="en-US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379526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Can you become more agreeable?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850392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esearch shows</a:t>
            </a:r>
          </a:p>
          <a:p>
            <a:pPr marL="0" indent="0"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become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emotionally stable,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conscientious and more agreeable in their later years.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Exposure to positive role models who demonstrate highly agreeable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qualities can make a person more agreeable.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Living through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hardship of life can make a person more agreeable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              </a:t>
            </a:r>
            <a:r>
              <a:rPr lang="en-US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 - Psychology Today</a:t>
            </a:r>
          </a:p>
          <a:p>
            <a:pPr marL="0" indent="0">
              <a:buNone/>
            </a:pPr>
            <a:endParaRPr lang="en-US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24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Can you become more agreeable?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828800"/>
            <a:ext cx="8503920" cy="4270248"/>
          </a:xfrm>
        </p:spPr>
        <p:txBody>
          <a:bodyPr/>
          <a:lstStyle/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Being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situations where agreeableness is important (such as in a job which involves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collaboration, team effort and partnership) can make a person more agreeable.</a:t>
            </a:r>
          </a:p>
          <a:p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Increased self awareness of words and actions and intention to be more agreeable can be successful.</a:t>
            </a:r>
          </a:p>
          <a:p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Experiencing opportunities to behave in an altruistic manner can influence one to be more agreeable.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3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Be Agreeable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ingredients for being agreeable in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conversation:</a:t>
            </a:r>
          </a:p>
          <a:p>
            <a:pPr marL="0" indent="0">
              <a:buNone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* The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ability to consider </a:t>
            </a:r>
            <a:endPara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that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might be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wrong.</a:t>
            </a:r>
          </a:p>
          <a:p>
            <a:pPr marL="0" indent="0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*The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ability to admit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</a:t>
            </a:r>
          </a:p>
          <a:p>
            <a:pPr marL="0" indent="0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don’t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</a:t>
            </a:r>
          </a:p>
          <a:p>
            <a:pPr marL="0" indent="0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everything!</a:t>
            </a:r>
          </a:p>
          <a:p>
            <a:pPr marL="0" indent="0"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disagree, one doesn’t have to be disagreeable”  </a:t>
            </a:r>
          </a:p>
          <a:p>
            <a:pPr marL="0" indent="0">
              <a:buNone/>
            </a:pPr>
            <a:r>
              <a:rPr lang="en-US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Barry Goldwater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746986" cy="470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467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15088</TotalTime>
  <Words>625</Words>
  <Application>Microsoft Office PowerPoint</Application>
  <PresentationFormat>On-screen Show (4:3)</PresentationFormat>
  <Paragraphs>159</Paragraphs>
  <Slides>17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Civic</vt:lpstr>
      <vt:lpstr>Acrobat Document</vt:lpstr>
      <vt:lpstr>Speak Your Peace Tool 6 - Be  Agreeable</vt:lpstr>
      <vt:lpstr>Just Say YES to Civility!</vt:lpstr>
      <vt:lpstr>Speak Your Peace  The Nine Tools of Civil Behavior</vt:lpstr>
      <vt:lpstr>Agreeable People</vt:lpstr>
      <vt:lpstr>Agreeable vs Disagreeable –  </vt:lpstr>
      <vt:lpstr>Agreeable vs Disagreeable –  </vt:lpstr>
      <vt:lpstr>Can you become more agreeable?</vt:lpstr>
      <vt:lpstr>Can you become more agreeable?</vt:lpstr>
      <vt:lpstr>Be Agreeable</vt:lpstr>
      <vt:lpstr>Be agreeable is not the same as agreeing!</vt:lpstr>
      <vt:lpstr>Can you be too agreeable?</vt:lpstr>
      <vt:lpstr>Being agreeable is not being a pushover!</vt:lpstr>
      <vt:lpstr>Being agreeable  ‘online’  is</vt:lpstr>
      <vt:lpstr>Social Media Can Hold a  Remedial Responsibility </vt:lpstr>
      <vt:lpstr>Setting boundaries for yourself may help  others do the same.</vt:lpstr>
      <vt:lpstr>PowerPoint Presentation</vt:lpstr>
      <vt:lpstr>Just Say YES to Civility!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Rudy and Shirley</dc:creator>
  <cp:lastModifiedBy>Windows User</cp:lastModifiedBy>
  <cp:revision>398</cp:revision>
  <cp:lastPrinted>2019-10-22T15:27:42Z</cp:lastPrinted>
  <dcterms:created xsi:type="dcterms:W3CDTF">2013-06-13T17:04:39Z</dcterms:created>
  <dcterms:modified xsi:type="dcterms:W3CDTF">2022-01-21T19:21:02Z</dcterms:modified>
</cp:coreProperties>
</file>