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image15.jpg" ContentType="image/jpg"/>
  <Override PartName="/ppt/notesSlides/notesSlide16.xml" ContentType="application/vnd.openxmlformats-officedocument.presentationml.notesSlide+xml"/>
  <Override PartName="/ppt/media/image16.jpg" ContentType="image/jpg"/>
  <Override PartName="/ppt/notesSlides/notesSlide17.xml" ContentType="application/vnd.openxmlformats-officedocument.presentationml.notesSlide+xml"/>
  <Override PartName="/ppt/media/image17.jpg" ContentType="image/jpg"/>
  <Override PartName="/ppt/notesSlides/notesSlide18.xml" ContentType="application/vnd.openxmlformats-officedocument.presentationml.notesSlide+xml"/>
  <Override PartName="/ppt/media/image18.jpg" ContentType="image/jpg"/>
  <Override PartName="/ppt/notesSlides/notesSlide19.xml" ContentType="application/vnd.openxmlformats-officedocument.presentationml.notesSlide+xml"/>
  <Override PartName="/ppt/media/image19.jpg" ContentType="image/jpg"/>
  <Override PartName="/ppt/notesSlides/notesSlide20.xml" ContentType="application/vnd.openxmlformats-officedocument.presentationml.notesSlide+xml"/>
  <Override PartName="/ppt/media/image20.jpg" ContentType="image/jpg"/>
  <Override PartName="/ppt/notesSlides/notesSlide21.xml" ContentType="application/vnd.openxmlformats-officedocument.presentationml.notesSlide+xml"/>
  <Override PartName="/ppt/media/image21.jpg" ContentType="image/jpg"/>
  <Override PartName="/ppt/notesSlides/notesSlide22.xml" ContentType="application/vnd.openxmlformats-officedocument.presentationml.notesSlide+xml"/>
  <Override PartName="/ppt/media/image22.jpg" ContentType="image/jpg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notesMasterIdLst>
    <p:notesMasterId r:id="rId30"/>
  </p:notesMasterIdLst>
  <p:sldIdLst>
    <p:sldId id="256" r:id="rId2"/>
    <p:sldId id="272" r:id="rId3"/>
    <p:sldId id="273" r:id="rId4"/>
    <p:sldId id="274" r:id="rId5"/>
    <p:sldId id="275" r:id="rId6"/>
    <p:sldId id="276" r:id="rId7"/>
    <p:sldId id="263" r:id="rId8"/>
    <p:sldId id="277" r:id="rId9"/>
    <p:sldId id="269" r:id="rId10"/>
    <p:sldId id="270" r:id="rId11"/>
    <p:sldId id="258" r:id="rId12"/>
    <p:sldId id="259" r:id="rId13"/>
    <p:sldId id="261" r:id="rId14"/>
    <p:sldId id="271" r:id="rId15"/>
    <p:sldId id="298" r:id="rId16"/>
    <p:sldId id="300" r:id="rId17"/>
    <p:sldId id="304" r:id="rId18"/>
    <p:sldId id="310" r:id="rId19"/>
    <p:sldId id="312" r:id="rId20"/>
    <p:sldId id="313" r:id="rId21"/>
    <p:sldId id="315" r:id="rId22"/>
    <p:sldId id="317" r:id="rId23"/>
    <p:sldId id="257" r:id="rId24"/>
    <p:sldId id="267" r:id="rId25"/>
    <p:sldId id="260" r:id="rId26"/>
    <p:sldId id="266" r:id="rId27"/>
    <p:sldId id="262" r:id="rId28"/>
    <p:sldId id="265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362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33"/>
    <p:restoredTop sz="94699"/>
  </p:normalViewPr>
  <p:slideViewPr>
    <p:cSldViewPr snapToGrid="0" snapToObjects="1">
      <p:cViewPr varScale="1">
        <p:scale>
          <a:sx n="83" d="100"/>
          <a:sy n="83" d="100"/>
        </p:scale>
        <p:origin x="-67" y="-5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0" d="100"/>
          <a:sy n="80" d="100"/>
        </p:scale>
        <p:origin x="-23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DEE107-21A0-CE45-A610-FAA47ACE18AF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B9AE30-BC3B-E44F-893A-AC80FA00E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43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B9AE30-BC3B-E44F-893A-AC80FA00EF1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791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B9AE30-BC3B-E44F-893A-AC80FA00EF1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1340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B9AE30-BC3B-E44F-893A-AC80FA00EF1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5781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B9AE30-BC3B-E44F-893A-AC80FA00EF1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6696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B9AE30-BC3B-E44F-893A-AC80FA00EF1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5325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B9AE30-BC3B-E44F-893A-AC80FA00EF1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5532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9306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0532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9845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6577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6944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49CC9-368F-4011-9861-BE14164A404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5727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9155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24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3765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B9AE30-BC3B-E44F-893A-AC80FA00EF1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3069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B9AE30-BC3B-E44F-893A-AC80FA00EF1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7635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B9AE30-BC3B-E44F-893A-AC80FA00EF1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6577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B9AE30-BC3B-E44F-893A-AC80FA00EF1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323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B9AE30-BC3B-E44F-893A-AC80FA00EF1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7306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B9AE30-BC3B-E44F-893A-AC80FA00EF1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4212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49CC9-368F-4011-9861-BE14164A404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2510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49CC9-368F-4011-9861-BE14164A404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373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49CC9-368F-4011-9861-BE14164A404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377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49CC9-368F-4011-9861-BE14164A404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0789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49CC9-368F-4011-9861-BE14164A404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1602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24C7E-BE8D-49CD-99F0-94BC9D71C7FC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7713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B9AE30-BC3B-E44F-893A-AC80FA00EF1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064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1/21/2022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1/21/2022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1/21/2022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B912A-EE7B-4F5B-A35F-B3DDFA15901E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5D083-B3AE-42B4-83FB-644A7ACAC02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89888" y="2313432"/>
            <a:ext cx="4559808" cy="3493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313431"/>
            <a:ext cx="4559808" cy="3493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52123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2815" y="2316009"/>
            <a:ext cx="407619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88961" y="2974695"/>
            <a:ext cx="4559808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82450" y="2316010"/>
            <a:ext cx="4074289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6" y="2974695"/>
            <a:ext cx="4559808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B912A-EE7B-4F5B-A35F-B3DDFA15901E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5D083-B3AE-42B4-83FB-644A7ACAC0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19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1/21/2022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1/21/2022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1/21/2022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1/21/2022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1/21/2022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1/21/2022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1/21/2022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1/21/2022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1/21/2022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pflagsturgeonbay@gmail.com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hyperlink" Target="http://pflagdoorcounty.org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dccivilityproject@gmail.com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>
            <a:extLst>
              <a:ext uri="{FF2B5EF4-FFF2-40B4-BE49-F238E27FC236}">
                <a16:creationId xmlns="" xmlns:a16="http://schemas.microsoft.com/office/drawing/2014/main" id="{1F3A281F-8060-D947-80DA-169979503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910" b="21910"/>
          <a:stretch/>
        </p:blipFill>
        <p:spPr>
          <a:xfrm>
            <a:off x="20" y="10"/>
            <a:ext cx="12191980" cy="4571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EEEC1C-07A2-BE49-B3E7-158117BB2A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3753529"/>
            <a:ext cx="8991600" cy="1645759"/>
          </a:xfrm>
        </p:spPr>
        <p:txBody>
          <a:bodyPr>
            <a:normAutofit/>
          </a:bodyPr>
          <a:lstStyle/>
          <a:p>
            <a:r>
              <a:rPr lang="en-US" dirty="0"/>
              <a:t>Get to know you:</a:t>
            </a:r>
            <a:br>
              <a:rPr lang="en-US" dirty="0"/>
            </a:br>
            <a:r>
              <a:rPr lang="en-US" dirty="0"/>
              <a:t>Community action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F2692EB3-3A87-9845-98E1-2A882E3223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472" y="5715000"/>
            <a:ext cx="11887200" cy="860612"/>
          </a:xfrm>
        </p:spPr>
        <p:txBody>
          <a:bodyPr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2800" dirty="0">
                <a:solidFill>
                  <a:schemeClr val="tx1"/>
                </a:solidFill>
              </a:rPr>
              <a:t> Door County 		   PFLAG Door County            JUST Door County, Inc.</a:t>
            </a:r>
          </a:p>
          <a:p>
            <a:pPr algn="l">
              <a:lnSpc>
                <a:spcPct val="90000"/>
              </a:lnSpc>
            </a:pPr>
            <a:r>
              <a:rPr lang="en-US" sz="2800" dirty="0">
                <a:solidFill>
                  <a:schemeClr val="tx1"/>
                </a:solidFill>
              </a:rPr>
              <a:t> Civility Project</a:t>
            </a:r>
          </a:p>
        </p:txBody>
      </p:sp>
    </p:spTree>
    <p:extLst>
      <p:ext uri="{BB962C8B-B14F-4D97-AF65-F5344CB8AC3E}">
        <p14:creationId xmlns:p14="http://schemas.microsoft.com/office/powerpoint/2010/main" val="33436586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43E9471-4A5A-403F-A0F6-5E08B9423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523613"/>
            <a:ext cx="7729728" cy="1188720"/>
          </a:xfrm>
        </p:spPr>
        <p:txBody>
          <a:bodyPr/>
          <a:lstStyle/>
          <a:p>
            <a:r>
              <a:rPr lang="en-US" b="1" dirty="0"/>
              <a:t>Our Vision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E7857F9-FA00-41BE-8837-F70AED3DD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1878009"/>
            <a:ext cx="7729728" cy="1550992"/>
          </a:xfrm>
          <a:solidFill>
            <a:schemeClr val="accent2">
              <a:lumMod val="75000"/>
            </a:schemeClr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400" b="1" dirty="0">
                <a:solidFill>
                  <a:schemeClr val="bg1"/>
                </a:solidFill>
              </a:rPr>
              <a:t>PFLAG envisions a world where diversity is celebrated and all people are respected, valued, and affirmed inclusive of their sexual orientation, gender identity, and gender expression.</a:t>
            </a:r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="" xmlns:a16="http://schemas.microsoft.com/office/drawing/2014/main" id="{D674F0E6-4FE6-4451-897D-30313BAB05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213" y="3594677"/>
            <a:ext cx="3018427" cy="3018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628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5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>
            <a:extLst>
              <a:ext uri="{FF2B5EF4-FFF2-40B4-BE49-F238E27FC236}">
                <a16:creationId xmlns="" xmlns:a16="http://schemas.microsoft.com/office/drawing/2014/main" id="{0A318204-3101-424F-AF5A-42C726151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b="9228"/>
          <a:stretch>
            <a:fillRect/>
          </a:stretch>
        </p:blipFill>
        <p:spPr bwMode="auto">
          <a:xfrm>
            <a:off x="7947993" y="1374554"/>
            <a:ext cx="3790430" cy="3479746"/>
          </a:xfrm>
          <a:prstGeom prst="rect">
            <a:avLst/>
          </a:prstGeom>
          <a:noFill/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7C93AF77-81AB-9241-973C-4623F3A82E59}"/>
              </a:ext>
            </a:extLst>
          </p:cNvPr>
          <p:cNvSpPr/>
          <p:nvPr/>
        </p:nvSpPr>
        <p:spPr>
          <a:xfrm>
            <a:off x="0" y="304800"/>
            <a:ext cx="7362142" cy="6858000"/>
          </a:xfrm>
          <a:prstGeom prst="rect">
            <a:avLst/>
          </a:prstGeom>
          <a:solidFill>
            <a:srgbClr val="6362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4F9A6F2-75E8-4D75-9C07-EB9DAC0A1A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577" y="641774"/>
            <a:ext cx="6454987" cy="39302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bg1"/>
                </a:solidFill>
              </a:rPr>
              <a:t>By meeting people where they are and collaborating with others, PFLAG realizes its vision through:</a:t>
            </a:r>
          </a:p>
          <a:p>
            <a:pPr marL="285750" indent="-285750"/>
            <a:endParaRPr lang="en-US" sz="2400" b="1" dirty="0">
              <a:solidFill>
                <a:schemeClr val="bg1"/>
              </a:solidFill>
            </a:endParaRPr>
          </a:p>
          <a:p>
            <a:pPr marL="285750" indent="-285750"/>
            <a:r>
              <a:rPr lang="en-US" sz="2400" b="1" dirty="0">
                <a:solidFill>
                  <a:schemeClr val="bg1"/>
                </a:solidFill>
              </a:rPr>
              <a:t>Support</a:t>
            </a:r>
          </a:p>
          <a:p>
            <a:pPr marL="285750" indent="-285750"/>
            <a:r>
              <a:rPr lang="en-US" sz="2400" b="1" dirty="0">
                <a:solidFill>
                  <a:schemeClr val="bg1"/>
                </a:solidFill>
              </a:rPr>
              <a:t>Education</a:t>
            </a:r>
          </a:p>
          <a:p>
            <a:pPr marL="285750" indent="-285750"/>
            <a:r>
              <a:rPr lang="en-US" sz="2400" b="1" dirty="0">
                <a:solidFill>
                  <a:schemeClr val="bg1"/>
                </a:solidFill>
              </a:rPr>
              <a:t>Advocacy</a:t>
            </a:r>
          </a:p>
        </p:txBody>
      </p:sp>
    </p:spTree>
    <p:extLst>
      <p:ext uri="{BB962C8B-B14F-4D97-AF65-F5344CB8AC3E}">
        <p14:creationId xmlns:p14="http://schemas.microsoft.com/office/powerpoint/2010/main" val="990994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="" xmlns:a16="http://schemas.microsoft.com/office/drawing/2014/main" id="{4B7EEA59-9CFA-4577-858C-AFC18290A1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7" r="19506" b="1"/>
          <a:stretch/>
        </p:blipFill>
        <p:spPr>
          <a:xfrm>
            <a:off x="137180" y="0"/>
            <a:ext cx="4498295" cy="663988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BACA3FF-8A34-43F4-A4AE-064CE1B642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1" y="2198914"/>
            <a:ext cx="6368142" cy="36701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PFLAG – Door County was formed in 1997 because a local young gay man thought he was alone and was considering suicide.</a:t>
            </a:r>
          </a:p>
          <a:p>
            <a:pPr marL="0" indent="0">
              <a:buNone/>
            </a:pPr>
            <a:r>
              <a:rPr lang="en-US" sz="2400" b="1" dirty="0"/>
              <a:t>Since then, PFLAG has met monthly knowing that even one supportive person can prevent a suicide!</a:t>
            </a:r>
          </a:p>
        </p:txBody>
      </p:sp>
    </p:spTree>
    <p:extLst>
      <p:ext uri="{BB962C8B-B14F-4D97-AF65-F5344CB8AC3E}">
        <p14:creationId xmlns:p14="http://schemas.microsoft.com/office/powerpoint/2010/main" val="4113846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AE80C7D-6938-4B16-96A5-0791DD3AE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614172"/>
            <a:ext cx="7729728" cy="1188720"/>
          </a:xfrm>
        </p:spPr>
        <p:txBody>
          <a:bodyPr/>
          <a:lstStyle/>
          <a:p>
            <a:r>
              <a:rPr lang="en-US" b="1" dirty="0"/>
              <a:t>Support Meeting Schedule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B17F69E-AA6C-4D28-A9D1-2BE2187D5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164080"/>
            <a:ext cx="7729728" cy="4434840"/>
          </a:xfrm>
          <a:solidFill>
            <a:srgbClr val="636264"/>
          </a:solidFill>
        </p:spPr>
        <p:txBody>
          <a:bodyPr>
            <a:normAutofit fontScale="70000" lnSpcReduction="20000"/>
          </a:bodyPr>
          <a:lstStyle/>
          <a:p>
            <a:r>
              <a:rPr lang="en-US" sz="3800" dirty="0">
                <a:solidFill>
                  <a:schemeClr val="bg1"/>
                </a:solidFill>
              </a:rPr>
              <a:t>Sturgeon Bay - Meets the 3</a:t>
            </a:r>
            <a:r>
              <a:rPr lang="en-US" sz="3800" baseline="30000" dirty="0">
                <a:solidFill>
                  <a:schemeClr val="bg1"/>
                </a:solidFill>
              </a:rPr>
              <a:t>rd</a:t>
            </a:r>
            <a:r>
              <a:rPr lang="en-US" sz="3800" dirty="0">
                <a:solidFill>
                  <a:schemeClr val="bg1"/>
                </a:solidFill>
              </a:rPr>
              <a:t> Sunday of each month, 5:00 PM at Hope Church – at 12</a:t>
            </a:r>
            <a:r>
              <a:rPr lang="en-US" sz="3800" baseline="30000" dirty="0">
                <a:solidFill>
                  <a:schemeClr val="bg1"/>
                </a:solidFill>
              </a:rPr>
              <a:t>th</a:t>
            </a:r>
            <a:r>
              <a:rPr lang="en-US" sz="3800" dirty="0">
                <a:solidFill>
                  <a:schemeClr val="bg1"/>
                </a:solidFill>
              </a:rPr>
              <a:t> and Michigan</a:t>
            </a:r>
          </a:p>
          <a:p>
            <a:pPr>
              <a:buNone/>
            </a:pPr>
            <a:endParaRPr lang="en-US" sz="3800" dirty="0">
              <a:solidFill>
                <a:schemeClr val="bg1"/>
              </a:solidFill>
            </a:endParaRPr>
          </a:p>
          <a:p>
            <a:r>
              <a:rPr lang="en-US" sz="3800" dirty="0">
                <a:solidFill>
                  <a:schemeClr val="bg1"/>
                </a:solidFill>
              </a:rPr>
              <a:t>Ephraim - Meets the 2</a:t>
            </a:r>
            <a:r>
              <a:rPr lang="en-US" sz="3800" baseline="30000" dirty="0">
                <a:solidFill>
                  <a:schemeClr val="bg1"/>
                </a:solidFill>
              </a:rPr>
              <a:t>nd</a:t>
            </a:r>
            <a:r>
              <a:rPr lang="en-US" sz="3800" dirty="0">
                <a:solidFill>
                  <a:schemeClr val="bg1"/>
                </a:solidFill>
              </a:rPr>
              <a:t> Thursday of each month, 6:00 PM at the Unitarian Universalist Fellowship located at 10341 Water St. (Hwy 42) between Ephraim and Sister Bay, just south of the Shops of the Green Gables (September to May)</a:t>
            </a:r>
          </a:p>
          <a:p>
            <a:pPr algn="ctr">
              <a:buNone/>
            </a:pPr>
            <a:endParaRPr lang="en-US" sz="3800" dirty="0">
              <a:solidFill>
                <a:schemeClr val="bg1"/>
              </a:solidFill>
            </a:endParaRPr>
          </a:p>
          <a:p>
            <a:pPr algn="ctr">
              <a:buNone/>
            </a:pPr>
            <a:r>
              <a:rPr lang="en-US" sz="3800" dirty="0">
                <a:solidFill>
                  <a:schemeClr val="bg1"/>
                </a:solidFill>
              </a:rPr>
              <a:t>The meetings are FREE, confidential, informal, </a:t>
            </a:r>
          </a:p>
          <a:p>
            <a:pPr algn="ctr">
              <a:buNone/>
            </a:pPr>
            <a:r>
              <a:rPr lang="en-US" sz="3800" dirty="0">
                <a:solidFill>
                  <a:schemeClr val="bg1"/>
                </a:solidFill>
              </a:rPr>
              <a:t>led by volunteers and usually last about an hour.</a:t>
            </a:r>
          </a:p>
          <a:p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24957477-A823-4681-A63A-A26F4333D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b="9228"/>
          <a:stretch>
            <a:fillRect/>
          </a:stretch>
        </p:blipFill>
        <p:spPr bwMode="auto">
          <a:xfrm>
            <a:off x="10248836" y="4878344"/>
            <a:ext cx="1522334" cy="1397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="" xmlns:a16="http://schemas.microsoft.com/office/drawing/2014/main" id="{3698F22D-06A0-4B29-A379-BD903BDE4F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4810" y="3920936"/>
            <a:ext cx="3618552" cy="331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197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04D7A54-11FF-4B02-997F-F1AC440F3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598932"/>
            <a:ext cx="7729728" cy="1188720"/>
          </a:xfrm>
        </p:spPr>
        <p:txBody>
          <a:bodyPr>
            <a:normAutofit/>
          </a:bodyPr>
          <a:lstStyle/>
          <a:p>
            <a:r>
              <a:rPr lang="en-US" b="1" dirty="0"/>
              <a:t>PFLAG Door County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C17F4EF-A804-4BC2-8C0A-263847881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340" y="2099734"/>
            <a:ext cx="10927080" cy="4343400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sz="5100" b="1" dirty="0"/>
              <a:t>PFLAG Door County maintains a 24/7 phone to provide support and resources to any caller. </a:t>
            </a:r>
          </a:p>
          <a:p>
            <a:pPr marL="0" indent="0">
              <a:buNone/>
            </a:pPr>
            <a:endParaRPr lang="en-US" sz="5100" b="1" dirty="0"/>
          </a:p>
          <a:p>
            <a:pPr marL="0" indent="0">
              <a:buNone/>
            </a:pPr>
            <a:r>
              <a:rPr lang="en-US" sz="5100" b="1" dirty="0"/>
              <a:t>Call 920-421-8814 </a:t>
            </a:r>
          </a:p>
          <a:p>
            <a:pPr marL="0" indent="0">
              <a:buNone/>
            </a:pPr>
            <a:endParaRPr lang="en-US" sz="5100" b="1" dirty="0"/>
          </a:p>
          <a:p>
            <a:pPr marL="0" indent="0">
              <a:buNone/>
            </a:pPr>
            <a:r>
              <a:rPr lang="en-US" sz="5100" b="1" dirty="0"/>
              <a:t>Email  </a:t>
            </a:r>
            <a:r>
              <a:rPr lang="en-US" sz="5100" b="1" dirty="0">
                <a:hlinkClick r:id="rId3"/>
              </a:rPr>
              <a:t>pflagsturgeonbay@gmail.com</a:t>
            </a:r>
            <a:r>
              <a:rPr lang="en-US" sz="5100" b="1" dirty="0"/>
              <a:t>     </a:t>
            </a:r>
          </a:p>
          <a:p>
            <a:pPr marL="0" indent="0">
              <a:buNone/>
            </a:pPr>
            <a:endParaRPr lang="en-US" sz="5100" b="1" dirty="0"/>
          </a:p>
          <a:p>
            <a:pPr marL="0" indent="0">
              <a:buNone/>
            </a:pPr>
            <a:r>
              <a:rPr lang="en-US" sz="5100" b="1" dirty="0"/>
              <a:t>Visit our website   </a:t>
            </a:r>
            <a:r>
              <a:rPr lang="en-US" sz="5100" b="1" dirty="0">
                <a:hlinkClick r:id="rId4"/>
              </a:rPr>
              <a:t>http://pflagdoorcounty.org/</a:t>
            </a:r>
            <a:r>
              <a:rPr lang="en-US" sz="5100" dirty="0"/>
              <a:t> </a:t>
            </a:r>
          </a:p>
          <a:p>
            <a:pPr marL="0" indent="0">
              <a:buNone/>
            </a:pPr>
            <a:endParaRPr lang="en-US" sz="5100" b="1" dirty="0"/>
          </a:p>
          <a:p>
            <a:pPr marL="0" indent="0">
              <a:buNone/>
            </a:pPr>
            <a:r>
              <a:rPr lang="en-US" sz="5100" b="1" dirty="0"/>
              <a:t>Join our group on Facebook!</a:t>
            </a:r>
          </a:p>
          <a:p>
            <a:pPr marL="0" indent="0">
              <a:buNone/>
            </a:pPr>
            <a:endParaRPr lang="en-US" sz="5100" b="1" dirty="0"/>
          </a:p>
          <a:p>
            <a:pPr marL="0" indent="0">
              <a:buNone/>
            </a:pPr>
            <a:r>
              <a:rPr lang="en-US" sz="5100" b="1" dirty="0"/>
              <a:t>We also publish a monthly newsletter. You can subscribe on our website!</a:t>
            </a:r>
          </a:p>
          <a:p>
            <a:pPr marL="0" indent="0">
              <a:buNone/>
            </a:pPr>
            <a:endParaRPr lang="en-US" b="1" dirty="0"/>
          </a:p>
          <a:p>
            <a:endParaRPr lang="en-US" dirty="0"/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="" xmlns:a16="http://schemas.microsoft.com/office/drawing/2014/main" id="{B38D3476-F7B5-44EF-AA9F-B6B67575FF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081" y="3642360"/>
            <a:ext cx="3747541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167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3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LqO_L3mmOHjygSPmDhH-HiRes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1455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LqO_L3oMM67YZJeeVt_-HiRes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8449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LqO_L4niVI_0aspG1Ll-HiRes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4266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LqO_L4yufpjBfbr6XoZ-HiRes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455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LqO_L5-8Z9YTLJlU53Y-HiRes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173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62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12685" y="777240"/>
            <a:ext cx="3313355" cy="210312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Door County</a:t>
            </a:r>
            <a:br>
              <a:rPr lang="en-US" b="1" dirty="0"/>
            </a:br>
            <a:r>
              <a:rPr lang="en-US" b="1" dirty="0"/>
              <a:t>Civility Project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99326" y="2491741"/>
            <a:ext cx="3968674" cy="2971800"/>
          </a:xfrm>
        </p:spPr>
        <p:txBody>
          <a:bodyPr>
            <a:normAutofit fontScale="25000" lnSpcReduction="20000"/>
          </a:bodyPr>
          <a:lstStyle/>
          <a:p>
            <a:endParaRPr lang="en-US" sz="3800" b="1" dirty="0"/>
          </a:p>
          <a:p>
            <a:endParaRPr lang="en-US" sz="9600" b="1" dirty="0"/>
          </a:p>
          <a:p>
            <a:r>
              <a:rPr lang="en-US" sz="9600" b="1" dirty="0"/>
              <a:t>Mission:</a:t>
            </a:r>
          </a:p>
          <a:p>
            <a:pPr algn="ctr">
              <a:defRPr/>
            </a:pPr>
            <a:r>
              <a:rPr lang="en-US" sz="9600" b="1" dirty="0"/>
              <a:t>A community-based </a:t>
            </a:r>
          </a:p>
          <a:p>
            <a:pPr algn="ctr">
              <a:defRPr/>
            </a:pPr>
            <a:r>
              <a:rPr lang="en-US" sz="9600" b="1" dirty="0"/>
              <a:t>initiative that advances </a:t>
            </a:r>
          </a:p>
          <a:p>
            <a:pPr algn="ctr">
              <a:defRPr/>
            </a:pPr>
            <a:r>
              <a:rPr lang="en-US" sz="9600" b="1" dirty="0"/>
              <a:t>the cause of civility  </a:t>
            </a:r>
          </a:p>
          <a:p>
            <a:pPr algn="ctr">
              <a:defRPr/>
            </a:pPr>
            <a:r>
              <a:rPr lang="en-US" sz="9600" b="1" dirty="0"/>
              <a:t>in everyday life </a:t>
            </a:r>
          </a:p>
          <a:p>
            <a:pPr algn="ctr">
              <a:defRPr/>
            </a:pPr>
            <a:r>
              <a:rPr lang="en-US" sz="9600" b="1" dirty="0"/>
              <a:t>to strengthen </a:t>
            </a:r>
          </a:p>
          <a:p>
            <a:pPr algn="ctr">
              <a:defRPr/>
            </a:pPr>
            <a:r>
              <a:rPr lang="en-US" sz="9600" b="1" dirty="0"/>
              <a:t>our shared community. </a:t>
            </a:r>
          </a:p>
          <a:p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898" y="533401"/>
            <a:ext cx="3168188" cy="5542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00207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LqO_L506L46bAgObOMQ-HiRes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5883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LqOgoJS0f3ta-8SOyAi-HiRes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1973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LqO_L54vGW7SN4SHgn--HiRes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5282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="" xmlns:a16="http://schemas.microsoft.com/office/drawing/2014/main" id="{1660E788-AFA9-4A1B-9991-6AA74632A15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867D4867-5BA7-4462-B2F6-A23F4A622AA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41A5FDC6-1245-284D-B5CC-84E948C53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586" y="386936"/>
            <a:ext cx="3363974" cy="1728044"/>
          </a:xfr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What is INCLUSION?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="" xmlns:a16="http://schemas.microsoft.com/office/drawing/2014/main" id="{2FDB31BC-CC9E-400D-A109-0B31177F69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301" y="2778679"/>
            <a:ext cx="3363974" cy="341562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200" i="1" dirty="0">
                <a:solidFill>
                  <a:schemeClr val="bg1"/>
                </a:solidFill>
              </a:rPr>
              <a:t>Creating an environment so that each individual who lives, works, or visits in Door County is a respected and valued member of our community.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DBED4180-CA71-4841-920B-554912940D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06" t="10157" r="18994"/>
          <a:stretch/>
        </p:blipFill>
        <p:spPr>
          <a:xfrm>
            <a:off x="3798278" y="-1"/>
            <a:ext cx="8393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850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AEFFFF2-9EB4-4B6C-B9F8-2BA3EF89A21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0"/>
            <a:ext cx="307017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="" xmlns:a16="http://schemas.microsoft.com/office/drawing/2014/main" id="{0D65299F-028F-4AFC-B46A-8DB33E20FE4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070172" y="0"/>
            <a:ext cx="912182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BAC87F6E-526A-49B5-995D-42DB656594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17423" y="1443035"/>
            <a:ext cx="3971932" cy="3971930"/>
          </a:xfrm>
          <a:prstGeom prst="ellipse">
            <a:avLst/>
          </a:prstGeom>
          <a:solidFill>
            <a:srgbClr val="FFFFFF"/>
          </a:solidFill>
          <a:ln w="317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D2BE6930-1B8B-CB42-8D98-2A99F9EED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873" y="1586484"/>
            <a:ext cx="3685032" cy="368503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3000" kern="1200" cap="all" spc="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Inclusion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1A88826-A7AE-424B-AFD9-675D7A74AB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32805" y="2008515"/>
            <a:ext cx="6696598" cy="4053840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 conscious choice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 process, not just a program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Acknowledges, respects, and values 	individual differences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Promotes equity and fairness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Takes time . . . and commitment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Invites communication, collaboration, 	and community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5919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8F6810B-2679-1040-8C2B-E135C51E1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4064" y="463651"/>
            <a:ext cx="7729728" cy="1188720"/>
          </a:xfrm>
        </p:spPr>
        <p:txBody>
          <a:bodyPr/>
          <a:lstStyle/>
          <a:p>
            <a:r>
              <a:rPr lang="en-US" dirty="0"/>
              <a:t>What might inclusion look like?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760F97A-FC1A-1640-950D-929112DEF028}"/>
              </a:ext>
            </a:extLst>
          </p:cNvPr>
          <p:cNvSpPr/>
          <p:nvPr/>
        </p:nvSpPr>
        <p:spPr>
          <a:xfrm>
            <a:off x="0" y="2025748"/>
            <a:ext cx="12192000" cy="483225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F961F66-0455-AD4B-8EDD-0B23FB8F13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744" y="2278966"/>
            <a:ext cx="11887201" cy="431220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en-US" sz="2400" dirty="0"/>
              <a:t>Inclusive language and images (mission statement/goals, program development, marketing, training materials, etc.)</a:t>
            </a:r>
          </a:p>
          <a:p>
            <a:r>
              <a:rPr lang="en-US" sz="2400" dirty="0"/>
              <a:t>Addressing the diverse needs of those you serve (physical, emotional, racial, ethnic, gender, bilingual, etc.)</a:t>
            </a:r>
          </a:p>
          <a:p>
            <a:r>
              <a:rPr lang="en-US" sz="2400" dirty="0"/>
              <a:t>Leadership by the people you serve (staff positions, volunteers, board members, etc.)</a:t>
            </a:r>
          </a:p>
          <a:p>
            <a:r>
              <a:rPr lang="en-US" sz="2400" dirty="0"/>
              <a:t>Collaboration with other non-profits, businesses, schools, congregations, and others</a:t>
            </a:r>
          </a:p>
          <a:p>
            <a:r>
              <a:rPr lang="en-US" sz="2400" dirty="0"/>
              <a:t>Staff &amp; volunteer trainings/workshops </a:t>
            </a:r>
          </a:p>
          <a:p>
            <a:r>
              <a:rPr lang="en-US" sz="2400" dirty="0"/>
              <a:t>Creating accountability partners within and beyond community</a:t>
            </a:r>
          </a:p>
          <a:p>
            <a:r>
              <a:rPr lang="en-US" sz="2400" dirty="0"/>
              <a:t>Learning best inclusion practices for your specific organization</a:t>
            </a:r>
          </a:p>
        </p:txBody>
      </p:sp>
    </p:spTree>
    <p:extLst>
      <p:ext uri="{BB962C8B-B14F-4D97-AF65-F5344CB8AC3E}">
        <p14:creationId xmlns:p14="http://schemas.microsoft.com/office/powerpoint/2010/main" val="32604512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="" xmlns:a16="http://schemas.microsoft.com/office/drawing/2014/main" id="{1660E788-AFA9-4A1B-9991-6AA74632A15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867D4867-5BA7-4462-B2F6-A23F4A622AA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DBED4180-CA71-4841-920B-554912940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749" y="1050403"/>
            <a:ext cx="6700274" cy="47571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E595065-8BDA-0943-B216-FFE02B1AB5A6}"/>
              </a:ext>
            </a:extLst>
          </p:cNvPr>
          <p:cNvSpPr txBox="1"/>
          <p:nvPr/>
        </p:nvSpPr>
        <p:spPr>
          <a:xfrm>
            <a:off x="7651011" y="2745706"/>
            <a:ext cx="41542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75+   Door County  	  	  Participants</a:t>
            </a:r>
          </a:p>
          <a:p>
            <a:r>
              <a:rPr lang="en-US" sz="3600" dirty="0"/>
              <a:t>  </a:t>
            </a:r>
          </a:p>
          <a:p>
            <a:r>
              <a:rPr lang="en-US" sz="3600" dirty="0"/>
              <a:t>	8   Community 			  Sponsors</a:t>
            </a:r>
          </a:p>
        </p:txBody>
      </p:sp>
    </p:spTree>
    <p:extLst>
      <p:ext uri="{BB962C8B-B14F-4D97-AF65-F5344CB8AC3E}">
        <p14:creationId xmlns:p14="http://schemas.microsoft.com/office/powerpoint/2010/main" val="12233125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>
            <a:extLst>
              <a:ext uri="{FF2B5EF4-FFF2-40B4-BE49-F238E27FC236}">
                <a16:creationId xmlns="" xmlns:a16="http://schemas.microsoft.com/office/drawing/2014/main" id="{DE127FFA-1D86-FC48-8F7E-69330735B27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1853" r="14781" b="-1"/>
          <a:stretch/>
        </p:blipFill>
        <p:spPr>
          <a:xfrm>
            <a:off x="196318" y="2566038"/>
            <a:ext cx="4374874" cy="398740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0658489A-4F03-D54D-BA46-FFE4201544F0}"/>
              </a:ext>
            </a:extLst>
          </p:cNvPr>
          <p:cNvSpPr/>
          <p:nvPr/>
        </p:nvSpPr>
        <p:spPr>
          <a:xfrm>
            <a:off x="0" y="873879"/>
            <a:ext cx="12192000" cy="1122218"/>
          </a:xfrm>
          <a:prstGeom prst="rect">
            <a:avLst/>
          </a:prstGeom>
          <a:solidFill>
            <a:srgbClr val="6362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="" xmlns:a16="http://schemas.microsoft.com/office/drawing/2014/main" id="{67223500-58A3-AD48-8385-FF47F64287C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6032540" y="2546452"/>
            <a:ext cx="5963142" cy="3987402"/>
          </a:xfrm>
        </p:spPr>
      </p:pic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8F701C01-8C78-C24B-870A-712192A61E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6195" y="1082945"/>
            <a:ext cx="4270248" cy="704087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COLOR-BRAVE         </a:t>
            </a:r>
            <a:r>
              <a:rPr lang="en-US" sz="2400" dirty="0" err="1">
                <a:solidFill>
                  <a:schemeClr val="bg1"/>
                </a:solidFill>
              </a:rPr>
              <a:t>PhOTo</a:t>
            </a:r>
            <a:r>
              <a:rPr lang="en-US" sz="2400" dirty="0">
                <a:solidFill>
                  <a:schemeClr val="bg1"/>
                </a:solidFill>
              </a:rPr>
              <a:t> PROJECT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85E49D9-9A75-7748-B7AE-CC6CFDB4B1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32160" y="1082945"/>
            <a:ext cx="4270248" cy="704087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Bystander/upstander workshop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="" xmlns:a16="http://schemas.microsoft.com/office/drawing/2014/main" id="{0A4001FC-58FD-8740-9D1B-B152A9561C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6443" y="303940"/>
            <a:ext cx="2969522" cy="212108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016723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="" xmlns:a16="http://schemas.microsoft.com/office/drawing/2014/main" id="{1660E788-AFA9-4A1B-9991-6AA74632A15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867D4867-5BA7-4462-B2F6-A23F4A622AA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41A5FDC6-1245-284D-B5CC-84E948C53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17" y="265522"/>
            <a:ext cx="3743325" cy="1728044"/>
          </a:xfr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Practicing intentional INCLUSION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="" xmlns:a16="http://schemas.microsoft.com/office/drawing/2014/main" id="{2FDB31BC-CC9E-400D-A109-0B31177F69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691" y="2366372"/>
            <a:ext cx="4262913" cy="4226106"/>
          </a:xfrm>
        </p:spPr>
        <p:txBody>
          <a:bodyPr>
            <a:normAutofit fontScale="77500" lnSpcReduction="20000"/>
          </a:bodyPr>
          <a:lstStyle/>
          <a:p>
            <a:r>
              <a:rPr lang="en-US" sz="3300" dirty="0">
                <a:solidFill>
                  <a:schemeClr val="bg1"/>
                </a:solidFill>
              </a:rPr>
              <a:t>Evaluate your organization ‘s strengths/weaknesses in inclusion</a:t>
            </a:r>
          </a:p>
          <a:p>
            <a:r>
              <a:rPr lang="en-US" sz="3300" dirty="0">
                <a:solidFill>
                  <a:schemeClr val="bg1"/>
                </a:solidFill>
              </a:rPr>
              <a:t>Identify specific inclusion goals &amp; timetable for implementation</a:t>
            </a:r>
          </a:p>
          <a:p>
            <a:r>
              <a:rPr lang="en-US" sz="3300" dirty="0">
                <a:solidFill>
                  <a:schemeClr val="bg1"/>
                </a:solidFill>
              </a:rPr>
              <a:t>Designate an inclusion point-person</a:t>
            </a:r>
          </a:p>
          <a:p>
            <a:r>
              <a:rPr lang="en-US" sz="3300" dirty="0">
                <a:solidFill>
                  <a:schemeClr val="bg1"/>
                </a:solidFill>
              </a:rPr>
              <a:t>Collaborate with others for ideas, programming, and mentorship</a:t>
            </a: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A832781-BE84-6F4A-BCB9-635A9769F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4295" y="-44784"/>
            <a:ext cx="5039065" cy="33698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B9DAACB-8873-0F4F-B385-2A18331E8A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72" r="37969"/>
          <a:stretch/>
        </p:blipFill>
        <p:spPr>
          <a:xfrm>
            <a:off x="9718032" y="-1"/>
            <a:ext cx="2473967" cy="33250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4ED0F87-D2FF-DA41-924C-20D2138D9E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/>
          <a:stretch/>
        </p:blipFill>
        <p:spPr>
          <a:xfrm>
            <a:off x="7831070" y="3353226"/>
            <a:ext cx="4360929" cy="34821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699C9A35-945F-F74B-A1EC-092924315F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246" t="10695" r="16821" b="4719"/>
          <a:stretch/>
        </p:blipFill>
        <p:spPr>
          <a:xfrm>
            <a:off x="4654295" y="3363510"/>
            <a:ext cx="3135375" cy="348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50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574" y="412870"/>
            <a:ext cx="3474625" cy="60385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EE8A0AA5-F88E-6B44-B9F7-DA4C13484F51}"/>
              </a:ext>
            </a:extLst>
          </p:cNvPr>
          <p:cNvSpPr/>
          <p:nvPr/>
        </p:nvSpPr>
        <p:spPr>
          <a:xfrm>
            <a:off x="0" y="0"/>
            <a:ext cx="7071360" cy="6858000"/>
          </a:xfrm>
          <a:prstGeom prst="rect">
            <a:avLst/>
          </a:prstGeom>
          <a:solidFill>
            <a:srgbClr val="6362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412870"/>
            <a:ext cx="4061555" cy="6151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96404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67490" y="609600"/>
            <a:ext cx="7024744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Inclusion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6169152" y="1905001"/>
            <a:ext cx="3660648" cy="3901439"/>
          </a:xfrm>
        </p:spPr>
        <p:txBody>
          <a:bodyPr/>
          <a:lstStyle/>
          <a:p>
            <a:pPr marL="68580" indent="0">
              <a:buNone/>
            </a:pPr>
            <a:r>
              <a:rPr lang="en-US" sz="2800" b="1" dirty="0"/>
              <a:t>Diversity of people, thoughts, opinions, and  ideas, help us achieve a broader dimension of ourselves as individuals and communities.</a:t>
            </a:r>
            <a:endParaRPr lang="en-US" sz="2800" dirty="0"/>
          </a:p>
          <a:p>
            <a:endParaRPr lang="en-US" dirty="0"/>
          </a:p>
        </p:txBody>
      </p:sp>
      <p:pic>
        <p:nvPicPr>
          <p:cNvPr id="7" name="Content Placeholder 6"/>
          <p:cNvPicPr>
            <a:picLocks noGrp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76082"/>
            <a:ext cx="3413443" cy="4359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1214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62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7490" y="457200"/>
            <a:ext cx="7024744" cy="2057400"/>
          </a:xfrm>
        </p:spPr>
        <p:txBody>
          <a:bodyPr>
            <a:noAutofit/>
          </a:bodyPr>
          <a:lstStyle/>
          <a:p>
            <a:pPr lvl="0"/>
            <a:r>
              <a:rPr lang="en-US" sz="3200" b="1" dirty="0"/>
              <a:t>Fostering a culture of openness and inclusion is in the best interest of everyone.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67493" y="3048001"/>
            <a:ext cx="6777317" cy="3352799"/>
          </a:xfrm>
        </p:spPr>
        <p:txBody>
          <a:bodyPr>
            <a:normAutofit/>
          </a:bodyPr>
          <a:lstStyle/>
          <a:p>
            <a:pPr lvl="0"/>
            <a:r>
              <a:rPr lang="en-US" sz="2400" b="1" dirty="0">
                <a:solidFill>
                  <a:schemeClr val="bg1"/>
                </a:solidFill>
              </a:rPr>
              <a:t>It may not be useful to be surrounded by those who all think alike…there is a loss of synergy and creativity and the risk of “groupthink”.  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One of our strongest human yearnings is to be accepted by others - thus attitudes and words that exclude are incredibly hurtful.</a:t>
            </a:r>
          </a:p>
        </p:txBody>
      </p:sp>
    </p:spTree>
    <p:extLst>
      <p:ext uri="{BB962C8B-B14F-4D97-AF65-F5344CB8AC3E}">
        <p14:creationId xmlns:p14="http://schemas.microsoft.com/office/powerpoint/2010/main" val="31658298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62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Make being an ally a verb!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Demonstrate that you want to help change the world for marginalized communities even if you are not part of a particular group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Demonstrate that that you understand views different from your own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Do something – influence change!</a:t>
            </a:r>
          </a:p>
        </p:txBody>
      </p:sp>
    </p:spTree>
    <p:extLst>
      <p:ext uri="{BB962C8B-B14F-4D97-AF65-F5344CB8AC3E}">
        <p14:creationId xmlns:p14="http://schemas.microsoft.com/office/powerpoint/2010/main" val="16406375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3628" y="433073"/>
            <a:ext cx="7024744" cy="4123687"/>
          </a:xfrm>
        </p:spPr>
        <p:txBody>
          <a:bodyPr anchor="t">
            <a:normAutofit fontScale="90000"/>
          </a:bodyPr>
          <a:lstStyle/>
          <a:p>
            <a:pPr lvl="0" algn="ctr"/>
            <a:r>
              <a:rPr lang="en-US" sz="3000" b="1" dirty="0"/>
              <a:t/>
            </a:r>
            <a:br>
              <a:rPr lang="en-US" sz="3000" b="1" dirty="0"/>
            </a:br>
            <a:r>
              <a:rPr lang="en-US" sz="3200" b="1" dirty="0"/>
              <a:t>The civility we need will not come from simply watching our tongues, but from valuing our differences. </a:t>
            </a:r>
            <a:r>
              <a:rPr lang="en-US" sz="3000" b="1" dirty="0"/>
              <a:t/>
            </a:r>
            <a:br>
              <a:rPr lang="en-US" sz="3000" b="1" dirty="0"/>
            </a:br>
            <a:r>
              <a:rPr lang="en-US" sz="2400" b="1" dirty="0">
                <a:solidFill>
                  <a:schemeClr val="tx1"/>
                </a:solidFill>
              </a:rPr>
              <a:t>– Parker Palmer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1" y="3962400"/>
            <a:ext cx="2054225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276" y="3854799"/>
            <a:ext cx="191452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3833446"/>
            <a:ext cx="191452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1" y="3805813"/>
            <a:ext cx="191452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3138173"/>
            <a:ext cx="2145273" cy="321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85783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62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3628" y="373380"/>
            <a:ext cx="7024744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Just Say YES to Civility!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2200" y="1059180"/>
            <a:ext cx="7467600" cy="1554480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endParaRPr lang="en-US" sz="1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1200" b="1" dirty="0">
                <a:solidFill>
                  <a:schemeClr val="bg1"/>
                </a:solidFill>
              </a:rPr>
              <a:t>Our steering  committee meets quarterly!  </a:t>
            </a:r>
          </a:p>
          <a:p>
            <a:pPr marL="0" indent="0" algn="ctr">
              <a:buNone/>
            </a:pPr>
            <a:r>
              <a:rPr lang="en-US" sz="6400" b="1" dirty="0">
                <a:solidFill>
                  <a:schemeClr val="bg1"/>
                </a:solidFill>
              </a:rPr>
              <a:t>(next – Friday, 12/6, 8-9:30)</a:t>
            </a:r>
          </a:p>
          <a:p>
            <a:pPr marL="0" indent="0">
              <a:buNone/>
            </a:pPr>
            <a:endParaRPr lang="en-US" sz="112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1200" b="1" dirty="0">
                <a:solidFill>
                  <a:schemeClr val="bg1"/>
                </a:solidFill>
              </a:rPr>
              <a:t>We invite representation from your organization at our meetings.  </a:t>
            </a:r>
            <a:endParaRPr lang="en-US" sz="1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endParaRPr lang="en-US" sz="1400" b="1" dirty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8890" y="3733800"/>
            <a:ext cx="2521819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B301B48-A0B6-8C44-960F-6721DA0DDEB8}"/>
              </a:ext>
            </a:extLst>
          </p:cNvPr>
          <p:cNvSpPr txBox="1"/>
          <p:nvPr/>
        </p:nvSpPr>
        <p:spPr>
          <a:xfrm>
            <a:off x="655320" y="3940076"/>
            <a:ext cx="6934200" cy="25545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/>
              <a:t>Website:  </a:t>
            </a:r>
          </a:p>
          <a:p>
            <a:r>
              <a:rPr lang="en-US" sz="2000" b="1" dirty="0" err="1"/>
              <a:t>DoorCountyCivilityProject.org</a:t>
            </a:r>
            <a:endParaRPr lang="en-US" sz="2000" b="1" dirty="0"/>
          </a:p>
          <a:p>
            <a:endParaRPr lang="en-US" sz="2000" b="1" dirty="0"/>
          </a:p>
          <a:p>
            <a:r>
              <a:rPr lang="en-US" sz="2000" b="1" dirty="0"/>
              <a:t>Facebook:  </a:t>
            </a:r>
          </a:p>
          <a:p>
            <a:r>
              <a:rPr lang="en-US" sz="2000" b="1" dirty="0"/>
              <a:t>“DC Civility Project”</a:t>
            </a:r>
          </a:p>
          <a:p>
            <a:endParaRPr lang="en-US" sz="2000" b="1" dirty="0"/>
          </a:p>
          <a:p>
            <a:r>
              <a:rPr lang="en-US" sz="2000" b="1" dirty="0"/>
              <a:t>Email:   </a:t>
            </a:r>
          </a:p>
          <a:p>
            <a:r>
              <a:rPr lang="en-US" sz="2000" b="1" dirty="0"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dccivilityproject@gmail.com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80076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="" xmlns:a16="http://schemas.microsoft.com/office/drawing/2014/main" id="{D52831B5-FB23-4477-967E-60A0241EA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b="9228"/>
          <a:stretch>
            <a:fillRect/>
          </a:stretch>
        </p:blipFill>
        <p:spPr bwMode="auto">
          <a:xfrm>
            <a:off x="328690" y="864311"/>
            <a:ext cx="5451627" cy="5004783"/>
          </a:xfrm>
          <a:prstGeom prst="rect">
            <a:avLst/>
          </a:prstGeom>
          <a:noFill/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48C5F5D-A8B0-1C45-8D30-D6641A15E9C3}"/>
              </a:ext>
            </a:extLst>
          </p:cNvPr>
          <p:cNvSpPr/>
          <p:nvPr/>
        </p:nvSpPr>
        <p:spPr>
          <a:xfrm>
            <a:off x="6096000" y="0"/>
            <a:ext cx="6178730" cy="6858000"/>
          </a:xfrm>
          <a:prstGeom prst="rect">
            <a:avLst/>
          </a:prstGeom>
          <a:solidFill>
            <a:srgbClr val="6362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842510D-3445-4E3A-BC93-0767839B5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6139" y="374079"/>
            <a:ext cx="5127171" cy="1450757"/>
          </a:xfrm>
        </p:spPr>
        <p:txBody>
          <a:bodyPr>
            <a:normAutofit/>
          </a:bodyPr>
          <a:lstStyle/>
          <a:p>
            <a:r>
              <a:rPr lang="en-US" b="1" dirty="0"/>
              <a:t>PFLAG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8F06FF3-D5A2-4A3D-8C74-80233846E7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9364" y="2198914"/>
            <a:ext cx="5127172" cy="36701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bg1"/>
                </a:solidFill>
              </a:rPr>
              <a:t>Our mission is to build on a foundation of loving families united with LGBTQ+ people and allies who support one another and to educate ourselves and our communities to speak up as advocates until all hearts and minds respect, value and affirm LGBTQ+ people.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15628</TotalTime>
  <Words>606</Words>
  <Application>Microsoft Office PowerPoint</Application>
  <PresentationFormat>Custom</PresentationFormat>
  <Paragraphs>125</Paragraphs>
  <Slides>28</Slides>
  <Notes>28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Parcel</vt:lpstr>
      <vt:lpstr>Get to know you: Community action</vt:lpstr>
      <vt:lpstr>Door County Civility Project</vt:lpstr>
      <vt:lpstr>PowerPoint Presentation</vt:lpstr>
      <vt:lpstr>Inclusion</vt:lpstr>
      <vt:lpstr>Fostering a culture of openness and inclusion is in the best interest of everyone.</vt:lpstr>
      <vt:lpstr>Make being an ally a verb!</vt:lpstr>
      <vt:lpstr> The civility we need will not come from simply watching our tongues, but from valuing our differences.  – Parker Palmer </vt:lpstr>
      <vt:lpstr>Just Say YES to Civility!</vt:lpstr>
      <vt:lpstr>PFLAG</vt:lpstr>
      <vt:lpstr>Our Vision</vt:lpstr>
      <vt:lpstr>PowerPoint Presentation</vt:lpstr>
      <vt:lpstr>PowerPoint Presentation</vt:lpstr>
      <vt:lpstr>Support Meeting Schedule</vt:lpstr>
      <vt:lpstr>PFLAG Door County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INCLUSION?</vt:lpstr>
      <vt:lpstr>Inclusion </vt:lpstr>
      <vt:lpstr>What might inclusion look like?</vt:lpstr>
      <vt:lpstr>PowerPoint Presentation</vt:lpstr>
      <vt:lpstr>PowerPoint Presentation</vt:lpstr>
      <vt:lpstr>Practicing intentional INCLUSION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 to know you: Community action</dc:title>
  <dc:creator>Kathleen Toerpe</dc:creator>
  <cp:lastModifiedBy>Windows User</cp:lastModifiedBy>
  <cp:revision>16</cp:revision>
  <dcterms:created xsi:type="dcterms:W3CDTF">2019-09-17T23:40:38Z</dcterms:created>
  <dcterms:modified xsi:type="dcterms:W3CDTF">2022-01-21T14:02:21Z</dcterms:modified>
</cp:coreProperties>
</file>