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301" r:id="rId2"/>
    <p:sldId id="256" r:id="rId3"/>
    <p:sldId id="266" r:id="rId4"/>
    <p:sldId id="304" r:id="rId5"/>
    <p:sldId id="268" r:id="rId6"/>
    <p:sldId id="302" r:id="rId7"/>
    <p:sldId id="303" r:id="rId8"/>
    <p:sldId id="296" r:id="rId9"/>
    <p:sldId id="298" r:id="rId10"/>
    <p:sldId id="305" r:id="rId11"/>
  </p:sldIdLst>
  <p:sldSz cx="9144000" cy="6858000" type="screen4x3"/>
  <p:notesSz cx="6858000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86683" autoAdjust="0"/>
  </p:normalViewPr>
  <p:slideViewPr>
    <p:cSldViewPr>
      <p:cViewPr>
        <p:scale>
          <a:sx n="50" d="100"/>
          <a:sy n="50" d="100"/>
        </p:scale>
        <p:origin x="-1867" y="-96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50" d="100"/>
          <a:sy n="150" d="100"/>
        </p:scale>
        <p:origin x="-840" y="1109"/>
      </p:cViewPr>
      <p:guideLst>
        <p:guide orient="horz" pos="286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A89F27-41FC-4633-BC6B-81F39EF1E030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4025E1-ECC5-4D24-A138-C9A9BD111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7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0C8BF1-B81E-4A07-AEDA-BA6C63905119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681038"/>
            <a:ext cx="4543425" cy="3406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4825"/>
            <a:ext cx="5486400" cy="4087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AAAD67-2165-4880-A84B-B30FFF4BB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2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1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A4EBD8-293F-47C1-B165-9FCBC2640E0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u="sng" dirty="0" smtClean="0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1B307-D0A0-45CA-95D6-BCDCF6AF25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2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996F17-3D4C-4818-A959-AD21D38627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57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3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A662F6-D6DF-4C2E-BA51-64612AF0C6B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2DA422-7E8E-4C02-945D-9E021C3897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B6A1-784F-4BF1-90F1-083B2A4810E4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EA52623-1438-41D4-89BD-CDB329D3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4ABB-7AE7-4A13-A272-2F963C12C66B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3789-70E5-4E01-B377-CDC197E14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7581-74D6-4E24-8B4C-6D66DF3E4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4EFE-4344-4EDD-8973-E385CB87809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3859-4426-4FF9-9420-BC17DF483A3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B11BB-78C2-4C34-A338-A953A184A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DD4B-1C0A-4720-BBA1-6CFF53401893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6D1B746-DD5D-499D-81BE-F76A7037C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E7663-5753-40F7-BCFF-30B9718FC01E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7472E-CFBD-40A4-9359-BE35E36EF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Oval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5473-DB64-4BD3-989D-2D3525C84CC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EA72FAC-08DC-4B65-81D2-BE23C3287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A313-106F-4E13-A7F3-358ECCC0627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E4F45-9AF1-4073-BCD5-CA1EC99D9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209D-ACE2-4596-93C8-E467E9167B1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F40E3F-0553-41E9-B6BF-2EC38F0B8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5662E00-D783-4176-8DB3-99AB0FC41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FF31-EEC7-4F8F-B203-C8DE241466F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538B-E201-41BD-9DEC-E1D9A2212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4E6A3-38BC-4FDB-8940-23DDBC3E2FC4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04F5896-BD8E-4C97-8467-A4F1A563AAB6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0578C9-ADB4-49D4-8A00-54A723DB9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71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E15A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FF6700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909465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956B43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hyperlink" Target="mailto:dccivilityproject@g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5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Door County Board of Supervisors  12-10-13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4054" y="1905000"/>
            <a:ext cx="8503920" cy="4267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:\Users\Rudy and Shirley\AppData\Local\Microsoft\Windows\Temporary Internet Files\Content.IE5\90LLO05E\DCCivilityProject_5ftbanner_Screen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3" y="2286000"/>
            <a:ext cx="8375303" cy="33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Just Say YES to Civility!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 smtClean="0"/>
              <a:t>Website:	DoorCountyCivilityProject.org</a:t>
            </a:r>
          </a:p>
          <a:p>
            <a:pPr marL="0" indent="0" algn="ctr">
              <a:buNone/>
            </a:pPr>
            <a:r>
              <a:rPr lang="en-US" sz="3200" b="1" dirty="0" smtClean="0"/>
              <a:t>WisconsinCivilityProject.org</a:t>
            </a:r>
          </a:p>
          <a:p>
            <a:pPr marL="0" indent="0" algn="ctr">
              <a:buNone/>
            </a:pPr>
            <a:r>
              <a:rPr lang="en-US" sz="3200" b="1" dirty="0" smtClean="0"/>
              <a:t>‘Like’ us:  Facebook “DC Civility Project”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/>
              <a:t>Email:   </a:t>
            </a:r>
            <a:r>
              <a:rPr lang="en-US" sz="3200" b="1" dirty="0" smtClean="0">
                <a:solidFill>
                  <a:schemeClr val="accent3"/>
                </a:solidFill>
                <a:hlinkClick r:id="rId4"/>
              </a:rPr>
              <a:t>dccivilityproject@gmail.com</a:t>
            </a:r>
            <a:endParaRPr lang="en-US" sz="3200" b="1" dirty="0" smtClean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468696"/>
              </p:ext>
            </p:extLst>
          </p:nvPr>
        </p:nvGraphicFramePr>
        <p:xfrm>
          <a:off x="1752600" y="3962400"/>
          <a:ext cx="5257800" cy="2366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5" imgW="41776589" imgH="17087605" progId="AcroExch.Document.11">
                  <p:embed/>
                </p:oleObj>
              </mc:Choice>
              <mc:Fallback>
                <p:oleObj name="Acrobat Document" r:id="rId5" imgW="41776589" imgH="17087605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962400"/>
                        <a:ext cx="5257800" cy="23660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0275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276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3200" dirty="0"/>
              <a:t>A community-based initiative that advances the cause of civility in everyday life to strengthen our shared community.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Door County Civility Project</a:t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EA022"/>
                </a:solidFill>
              </a:rPr>
              <a:t>Civility Means…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endParaRPr lang="en-US" sz="700" smtClean="0"/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3200" smtClean="0">
              <a:latin typeface="Eras Bold ITC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z="3200" smtClean="0">
                <a:latin typeface="Eras Bold ITC" pitchFamily="34" charset="0"/>
              </a:rPr>
              <a:t>Weaving together restraint, respect and responsibility as we interact with others.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sz="3200" smtClean="0"/>
          </a:p>
          <a:p>
            <a:pPr marL="0" indent="0" eaLnBrk="1" hangingPunct="1">
              <a:buFont typeface="Wingdings" pitchFamily="2" charset="2"/>
              <a:buChar char="§"/>
            </a:pPr>
            <a:endParaRPr lang="en-US" sz="700" smtClean="0"/>
          </a:p>
          <a:p>
            <a:pPr marL="0" indent="0" eaLnBrk="1" hangingPunct="1">
              <a:buFont typeface="Wingdings" pitchFamily="2" charset="2"/>
              <a:buChar char="§"/>
            </a:pPr>
            <a:endParaRPr lang="en-US" smtClean="0"/>
          </a:p>
        </p:txBody>
      </p:sp>
      <p:sp>
        <p:nvSpPr>
          <p:cNvPr id="21507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538"/>
          </a:xfrm>
        </p:spPr>
        <p:txBody>
          <a:bodyPr/>
          <a:lstStyle/>
          <a:p>
            <a:pPr marL="438150" indent="-438150" eaLnBrk="1" hangingPunct="1">
              <a:buFont typeface="Wingdings 2" pitchFamily="18" charset="2"/>
              <a:buNone/>
            </a:pPr>
            <a:r>
              <a:rPr lang="en-US" sz="3200" b="1" u="sng" smtClean="0">
                <a:latin typeface="Eras Bold ITC" pitchFamily="34" charset="0"/>
              </a:rPr>
              <a:t>The Nine Tools of Civility</a:t>
            </a:r>
          </a:p>
          <a:p>
            <a:pPr marL="438150" indent="-438150" eaLnBrk="1" hangingPunct="1">
              <a:buFont typeface="Wingdings 2" pitchFamily="18" charset="2"/>
              <a:buAutoNum type="arabicPeriod"/>
            </a:pPr>
            <a:r>
              <a:rPr lang="en-US" sz="2400" smtClean="0"/>
              <a:t>Pay Attention</a:t>
            </a:r>
          </a:p>
          <a:p>
            <a:pPr marL="438150" indent="-438150" eaLnBrk="1" hangingPunct="1">
              <a:buFont typeface="Wingdings 2" pitchFamily="18" charset="2"/>
              <a:buAutoNum type="arabicPeriod"/>
            </a:pPr>
            <a:r>
              <a:rPr lang="en-US" sz="2400" smtClean="0"/>
              <a:t>Listen</a:t>
            </a:r>
          </a:p>
          <a:p>
            <a:pPr marL="438150" indent="-438150" eaLnBrk="1" hangingPunct="1">
              <a:buFont typeface="Wingdings 2" pitchFamily="18" charset="2"/>
              <a:buAutoNum type="arabicPeriod"/>
            </a:pPr>
            <a:r>
              <a:rPr lang="en-US" sz="2400" smtClean="0"/>
              <a:t>Be Inclusive</a:t>
            </a:r>
          </a:p>
          <a:p>
            <a:pPr marL="438150" indent="-438150" eaLnBrk="1" hangingPunct="1">
              <a:buFont typeface="Wingdings 2" pitchFamily="18" charset="2"/>
              <a:buAutoNum type="arabicPeriod"/>
            </a:pPr>
            <a:r>
              <a:rPr lang="en-US" sz="2400" smtClean="0"/>
              <a:t>Don’t Gossip</a:t>
            </a:r>
          </a:p>
          <a:p>
            <a:pPr marL="438150" indent="-438150" eaLnBrk="1" hangingPunct="1">
              <a:buFont typeface="Wingdings 2" pitchFamily="18" charset="2"/>
              <a:buAutoNum type="arabicPeriod"/>
            </a:pPr>
            <a:r>
              <a:rPr lang="en-US" sz="2400" smtClean="0"/>
              <a:t>Show Respect</a:t>
            </a:r>
          </a:p>
          <a:p>
            <a:pPr marL="438150" indent="-438150" eaLnBrk="1" hangingPunct="1">
              <a:buFont typeface="Wingdings 2" pitchFamily="18" charset="2"/>
              <a:buAutoNum type="arabicPeriod"/>
            </a:pPr>
            <a:r>
              <a:rPr lang="en-US" sz="2400" smtClean="0"/>
              <a:t>Be Agreeable</a:t>
            </a:r>
          </a:p>
          <a:p>
            <a:pPr marL="438150" indent="-438150" eaLnBrk="1" hangingPunct="1">
              <a:buFont typeface="Wingdings 2" pitchFamily="18" charset="2"/>
              <a:buAutoNum type="arabicPeriod"/>
            </a:pPr>
            <a:r>
              <a:rPr lang="en-US" sz="2400" smtClean="0"/>
              <a:t>Apologize</a:t>
            </a:r>
          </a:p>
          <a:p>
            <a:pPr marL="438150" indent="-438150" eaLnBrk="1" hangingPunct="1">
              <a:buFont typeface="Wingdings 2" pitchFamily="18" charset="2"/>
              <a:buAutoNum type="arabicPeriod"/>
            </a:pPr>
            <a:r>
              <a:rPr lang="en-US" sz="2400" smtClean="0"/>
              <a:t>Give Constructive Criticism</a:t>
            </a:r>
          </a:p>
          <a:p>
            <a:pPr marL="438150" indent="-438150" eaLnBrk="1" hangingPunct="1">
              <a:buFont typeface="Wingdings 2" pitchFamily="18" charset="2"/>
              <a:buAutoNum type="arabicPeriod"/>
            </a:pPr>
            <a:r>
              <a:rPr lang="en-US" sz="2400" smtClean="0"/>
              <a:t>Take Responsibility</a:t>
            </a:r>
          </a:p>
          <a:p>
            <a:pPr marL="438150" indent="-438150" eaLnBrk="1" hangingPunct="1">
              <a:buFont typeface="Wingdings 2" pitchFamily="18" charset="2"/>
              <a:buNone/>
            </a:pPr>
            <a:endParaRPr lang="en-US" sz="2400" smtClean="0"/>
          </a:p>
          <a:p>
            <a:pPr marL="438150" indent="-438150" eaLnBrk="1" hangingPunct="1">
              <a:buFont typeface="Wingdings 2" pitchFamily="18" charset="2"/>
              <a:buNone/>
            </a:pPr>
            <a:endParaRPr lang="en-US" sz="2400" smtClean="0"/>
          </a:p>
          <a:p>
            <a:pPr marL="438150" indent="-438150" eaLnBrk="1" hangingPunct="1">
              <a:buFont typeface="Wingdings 2" pitchFamily="18" charset="2"/>
              <a:buNone/>
            </a:pPr>
            <a:endParaRPr lang="en-US" sz="1600" smtClean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Choose Civility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b="1" dirty="0"/>
              <a:t>It is quite possible to be true to one’s beliefs and be civil at the same time.</a:t>
            </a:r>
          </a:p>
          <a:p>
            <a:endParaRPr lang="en-US" sz="2800" b="1" dirty="0"/>
          </a:p>
          <a:p>
            <a:r>
              <a:rPr lang="en-US" sz="2800" b="1" dirty="0"/>
              <a:t>The issue is not whether to stand firm or to compromise, but </a:t>
            </a:r>
            <a:r>
              <a:rPr lang="en-US" sz="3200" b="1" i="1" dirty="0"/>
              <a:t>how</a:t>
            </a:r>
            <a:r>
              <a:rPr lang="en-US" sz="2800" b="1" dirty="0"/>
              <a:t> to express our firmness.</a:t>
            </a:r>
          </a:p>
          <a:p>
            <a:endParaRPr lang="en-US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40" y="2438400"/>
            <a:ext cx="4358114" cy="228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7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smtClean="0">
                <a:solidFill>
                  <a:srgbClr val="FEA022"/>
                </a:solidFill>
              </a:rPr>
              <a:t>Why Civility?  Costs of Workplace </a:t>
            </a:r>
            <a:r>
              <a:rPr lang="en-US" sz="3600" b="1" i="1" smtClean="0">
                <a:solidFill>
                  <a:srgbClr val="FEA022"/>
                </a:solidFill>
              </a:rPr>
              <a:t>Incivility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5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8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than 50 percent of the American workforce has high stress levels, more than 30 percent identifies “people issues” as the No.1 cause of stress at work. Workload is No. 2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800" dirty="0"/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1524000"/>
            <a:ext cx="1676400" cy="2549615"/>
          </a:xfrm>
        </p:spPr>
      </p:pic>
      <p:sp>
        <p:nvSpPr>
          <p:cNvPr id="3" name="Rectangle 2"/>
          <p:cNvSpPr/>
          <p:nvPr/>
        </p:nvSpPr>
        <p:spPr>
          <a:xfrm>
            <a:off x="4724400" y="2344857"/>
            <a:ext cx="4190999" cy="407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94C600"/>
              </a:buClr>
              <a:buSzPct val="85000"/>
              <a:buFont typeface="Wingdings 2"/>
              <a:buChar char=""/>
              <a:defRPr/>
            </a:pPr>
            <a:endParaRPr lang="en-US" sz="2100" dirty="0" smtClean="0">
              <a:solidFill>
                <a:prstClr val="black"/>
              </a:solidFill>
              <a:latin typeface="Corbel"/>
            </a:endParaRP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94C600"/>
              </a:buClr>
              <a:buSzPct val="85000"/>
              <a:buFont typeface="Wingdings 2"/>
              <a:buChar char=""/>
              <a:defRPr/>
            </a:pPr>
            <a:endParaRPr lang="en-US" sz="2100" dirty="0">
              <a:solidFill>
                <a:prstClr val="black"/>
              </a:solidFill>
              <a:latin typeface="Corbel"/>
            </a:endParaRP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94C600"/>
              </a:buClr>
              <a:buSzPct val="85000"/>
              <a:buFont typeface="Wingdings 2"/>
              <a:buChar char=""/>
              <a:defRPr/>
            </a:pPr>
            <a:endParaRPr lang="en-US" sz="2100" dirty="0" smtClean="0">
              <a:solidFill>
                <a:prstClr val="black"/>
              </a:solidFill>
              <a:latin typeface="Corbel"/>
            </a:endParaRP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94C600"/>
              </a:buClr>
              <a:buSzPct val="85000"/>
              <a:buFont typeface="Wingdings 2"/>
              <a:buChar char=""/>
              <a:defRPr/>
            </a:pPr>
            <a:endParaRPr lang="en-US" sz="2100" dirty="0">
              <a:solidFill>
                <a:prstClr val="black"/>
              </a:solidFill>
              <a:latin typeface="Corbel"/>
            </a:endParaRP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94C600"/>
              </a:buClr>
              <a:buSzPct val="85000"/>
              <a:buFont typeface="Wingdings 2"/>
              <a:buChar char=""/>
              <a:defRPr/>
            </a:pP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90 percent of workers experienced incivility, 50 percent lost work time worrying and 13 percent left their jobs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rgbClr val="94C600"/>
              </a:buClr>
              <a:buSzPct val="85000"/>
              <a:buFont typeface="Wingdings 2"/>
              <a:buChar char=""/>
              <a:defRPr/>
            </a:pPr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4C600"/>
              </a:buClr>
              <a:buSzPct val="85000"/>
              <a:defRPr/>
            </a:pP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en-US" u="sng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Mastering Civility  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4C600"/>
              </a:buClr>
              <a:buSzPct val="85000"/>
              <a:defRPr/>
            </a:pP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en-US" u="sng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Manifesto for the Workplace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 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94C600"/>
              </a:buClr>
              <a:buSzPct val="85000"/>
              <a:defRPr/>
            </a:pP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by Christine </a:t>
            </a:r>
            <a:r>
              <a:rPr lang="en-US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Porath</a:t>
            </a:r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419600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“Aggravating Circumstances: A Status Report on Rudeness in America”   indi</a:t>
            </a:r>
            <a:r>
              <a:rPr lang="en-US" dirty="0"/>
              <a:t>c</a:t>
            </a:r>
            <a:r>
              <a:rPr lang="en-US" dirty="0" smtClean="0"/>
              <a:t>ated 79% of our population thought lack of respect was a serious problem and 73% thought we are ruder than we used to be.</a:t>
            </a:r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Why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the County Board?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 smtClean="0"/>
              <a:t>You can promote civil discourse by residents as they address you and as you communicate with residents</a:t>
            </a:r>
            <a:r>
              <a:rPr lang="en-US" sz="3600" dirty="0" smtClean="0"/>
              <a:t>.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sz="3600" dirty="0" smtClean="0"/>
              <a:t> </a:t>
            </a:r>
            <a:r>
              <a:rPr lang="en-US" sz="3600" b="1" dirty="0" smtClean="0"/>
              <a:t>You can improve communication amongst yourselves, which in turn helps you use meeting time wisely and can improve the quality of your decision-making.</a:t>
            </a:r>
          </a:p>
          <a:p>
            <a:pPr>
              <a:buNone/>
            </a:pPr>
            <a:endParaRPr lang="en-US" sz="1000" b="1" dirty="0" smtClean="0"/>
          </a:p>
          <a:p>
            <a:r>
              <a:rPr lang="en-US" sz="3600" b="1" dirty="0" smtClean="0"/>
              <a:t>County employees can plant the seeds of civility at work and in their homes.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sz="3600" b="1" i="1" dirty="0" smtClean="0"/>
              <a:t>You can help civility branch out into the communities of Door County!</a:t>
            </a:r>
          </a:p>
          <a:p>
            <a:pPr>
              <a:buNone/>
            </a:pPr>
            <a:endParaRPr lang="en-US" sz="1000" b="1" i="1" dirty="0" smtClean="0"/>
          </a:p>
          <a:p>
            <a:r>
              <a:rPr lang="en-US" sz="3600" b="1" dirty="0" smtClean="0"/>
              <a:t>Civil actions can be as contagious!</a:t>
            </a:r>
          </a:p>
        </p:txBody>
      </p:sp>
    </p:spTree>
    <p:extLst>
      <p:ext uri="{BB962C8B-B14F-4D97-AF65-F5344CB8AC3E}">
        <p14:creationId xmlns:p14="http://schemas.microsoft.com/office/powerpoint/2010/main" val="16232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Challenge…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600" b="1" dirty="0" smtClean="0"/>
              <a:t>It is easy, yes… so easy,  </a:t>
            </a:r>
          </a:p>
          <a:p>
            <a:pPr marL="0" indent="0" algn="ctr">
              <a:buNone/>
            </a:pPr>
            <a:r>
              <a:rPr lang="en-US" sz="2600" b="1" dirty="0" smtClean="0"/>
              <a:t>to be civil with people </a:t>
            </a:r>
          </a:p>
          <a:p>
            <a:pPr marL="0" indent="0" algn="ctr">
              <a:buNone/>
            </a:pPr>
            <a:r>
              <a:rPr lang="en-US" sz="2600" b="1" dirty="0" smtClean="0"/>
              <a:t>who agree with you </a:t>
            </a:r>
          </a:p>
          <a:p>
            <a:pPr marL="0" indent="0" algn="ctr">
              <a:buNone/>
            </a:pPr>
            <a:r>
              <a:rPr lang="en-US" sz="2600" b="1" dirty="0" smtClean="0"/>
              <a:t>and those who think </a:t>
            </a:r>
          </a:p>
          <a:p>
            <a:pPr marL="0" indent="0" algn="ctr">
              <a:buNone/>
            </a:pPr>
            <a:r>
              <a:rPr lang="en-US" sz="2600" b="1" dirty="0" smtClean="0"/>
              <a:t>like you do!</a:t>
            </a:r>
            <a:endParaRPr lang="en-US" sz="2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b="1" i="1" dirty="0" smtClean="0"/>
          </a:p>
          <a:p>
            <a:pPr marL="0" indent="0" algn="ctr">
              <a:buNone/>
            </a:pPr>
            <a:r>
              <a:rPr lang="en-US" sz="3600" b="1" i="1" dirty="0" smtClean="0"/>
              <a:t>The challenge is to be civil with those who strongly disagree with you and do not share your opinions!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28923360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7772400" cy="47244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en-US" sz="1100" cap="none" dirty="0" smtClean="0"/>
              <a:t> 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cap="none" dirty="0" smtClean="0"/>
              <a:t>TODAY AND EVERY DAY I ASPIRE TO PRACTICE THE FOLLOWING SKILLS: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en-US" sz="1400" cap="none" dirty="0" smtClean="0"/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sz="1100" cap="none" dirty="0" smtClean="0"/>
              <a:t> </a:t>
            </a:r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r>
              <a:rPr lang="en-US" sz="1400" i="1" u="sng" cap="none" dirty="0" smtClean="0"/>
              <a:t>PAY ATTENTION </a:t>
            </a:r>
            <a:r>
              <a:rPr lang="en-US" sz="1400" cap="none" dirty="0" smtClean="0"/>
              <a:t>- BE AWARE OF OTHERS &amp; SENSITIVE TO THE IMMEDIATE CONTEXT OF ACTIONS</a:t>
            </a:r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r>
              <a:rPr lang="en-US" sz="1400" i="1" u="sng" cap="none" dirty="0" smtClean="0"/>
              <a:t>LISTEN CLOSELY </a:t>
            </a:r>
            <a:r>
              <a:rPr lang="en-US" sz="1400" cap="none" dirty="0" smtClean="0"/>
              <a:t>- UNDERSTAND OTHER POINTS OF VIEW</a:t>
            </a:r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r>
              <a:rPr lang="en-US" sz="1400" i="1" u="sng" cap="none" dirty="0" smtClean="0"/>
              <a:t>BE INCLUSIVE </a:t>
            </a:r>
            <a:r>
              <a:rPr lang="en-US" sz="1400" cap="none" dirty="0" smtClean="0"/>
              <a:t>- WELCOME ALL; DON'T EXCLUDE ANYONE</a:t>
            </a:r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r>
              <a:rPr lang="en-US" sz="1400" i="1" u="sng" cap="none" dirty="0" smtClean="0"/>
              <a:t>DON'T GOSSIP </a:t>
            </a:r>
            <a:r>
              <a:rPr lang="en-US" sz="1400" cap="none" dirty="0" smtClean="0"/>
              <a:t>- REMIND OTHERS OF THE IMPORTANCE OF THIS PRACTICE</a:t>
            </a:r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r>
              <a:rPr lang="en-US" sz="1400" i="1" u="sng" cap="none" dirty="0" smtClean="0"/>
              <a:t>SHOW RESPECT </a:t>
            </a:r>
            <a:r>
              <a:rPr lang="en-US" sz="1400" cap="none" dirty="0" smtClean="0"/>
              <a:t>- HONOR OTHERS (ESPECIALLY IN DISAGREEMENT)</a:t>
            </a:r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r>
              <a:rPr lang="en-US" sz="1400" i="1" u="sng" cap="none" dirty="0" smtClean="0"/>
              <a:t>BE AGREEABLE </a:t>
            </a:r>
            <a:r>
              <a:rPr lang="en-US" sz="1400" cap="none" dirty="0" smtClean="0"/>
              <a:t>- FIND OPPORTUNITIES TO AGREE</a:t>
            </a:r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r>
              <a:rPr lang="en-US" sz="1400" i="1" u="sng" cap="none" dirty="0" smtClean="0"/>
              <a:t>APOLOGIZE SINCERELY </a:t>
            </a:r>
            <a:r>
              <a:rPr lang="en-US" sz="1400" cap="none" dirty="0" smtClean="0"/>
              <a:t>- REPAIR DAMAGED RELATIONSHIPS</a:t>
            </a:r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r>
              <a:rPr lang="en-US" sz="1400" i="1" u="sng" cap="none" dirty="0" smtClean="0"/>
              <a:t>GIVE CONSTRUCTIVE COMMENTS, SUGGESTIONS &amp; FEEDBACK </a:t>
            </a:r>
            <a:r>
              <a:rPr lang="en-US" sz="1400" cap="none" dirty="0" smtClean="0"/>
              <a:t>- NO PERSONAL ATTACKS (FOCUS ON ISSUES)</a:t>
            </a:r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r>
              <a:rPr lang="en-US" sz="1400" i="1" u="sng" cap="none" dirty="0" smtClean="0"/>
              <a:t>ACCEPT RESPONSIBILITY</a:t>
            </a:r>
            <a:r>
              <a:rPr lang="en-US" sz="1400" i="1" cap="none" dirty="0" smtClean="0"/>
              <a:t> </a:t>
            </a:r>
            <a:r>
              <a:rPr lang="en-US" sz="1400" cap="none" dirty="0" smtClean="0"/>
              <a:t>- DON'T SHIFT BLAME; SHARE DISAGREEMENTS PUBLICLY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400" i="1" cap="none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1400" i="1" cap="none" dirty="0" smtClean="0"/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sz="1400" i="1" cap="none" dirty="0" smtClean="0"/>
              <a:t>I’M SIGNING THE PLEDGE!  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en-US" sz="1400" i="1" cap="none" dirty="0" smtClean="0"/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sz="1400" i="1" cap="none" dirty="0" smtClean="0"/>
              <a:t>NAME:  _____________________________________________________</a:t>
            </a:r>
            <a:endParaRPr lang="en-US" sz="1400" cap="none" dirty="0" smtClean="0"/>
          </a:p>
          <a:p>
            <a:pPr algn="l" eaLnBrk="1" hangingPunct="1">
              <a:lnSpc>
                <a:spcPct val="80000"/>
              </a:lnSpc>
              <a:defRPr/>
            </a:pPr>
            <a:endParaRPr lang="en-US" sz="900" i="1" cap="none" dirty="0" smtClean="0"/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endParaRPr lang="en-US" sz="1100" cap="none" dirty="0" smtClean="0"/>
          </a:p>
          <a:p>
            <a:pPr algn="l" eaLnBrk="1" hangingPunct="1">
              <a:lnSpc>
                <a:spcPct val="80000"/>
              </a:lnSpc>
              <a:buFont typeface="Corbel" pitchFamily="34" charset="0"/>
              <a:buAutoNum type="arabicPeriod"/>
              <a:defRPr/>
            </a:pPr>
            <a:endParaRPr lang="en-US" sz="1100" cap="none" dirty="0" smtClean="0"/>
          </a:p>
          <a:p>
            <a:pPr algn="l" eaLnBrk="1" hangingPunct="1">
              <a:lnSpc>
                <a:spcPct val="80000"/>
              </a:lnSpc>
              <a:defRPr/>
            </a:pPr>
            <a:endParaRPr lang="en-US" sz="1100" cap="none" dirty="0" smtClean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>
                <a:solidFill>
                  <a:schemeClr val="accent6"/>
                </a:solidFill>
              </a:rPr>
              <a:t>DOOR COUNTY CIVILITY PLEDGE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E15A00"/>
                </a:solidFill>
              </a:rPr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US" b="1" dirty="0" smtClean="0"/>
              <a:t>We ask that you:</a:t>
            </a:r>
          </a:p>
          <a:p>
            <a:pPr marL="0" indent="0" eaLnBrk="1" hangingPunct="1"/>
            <a:r>
              <a:rPr lang="en-US" b="1" dirty="0" smtClean="0"/>
              <a:t>Individually sign the Door County Civility Pledge.</a:t>
            </a:r>
          </a:p>
          <a:p>
            <a:pPr marL="0" indent="0" eaLnBrk="1" hangingPunct="1"/>
            <a:r>
              <a:rPr lang="en-US" b="1" dirty="0" smtClean="0"/>
              <a:t>As a board adopt a Civility Resolution.</a:t>
            </a:r>
          </a:p>
          <a:p>
            <a:pPr marL="0" indent="0" eaLnBrk="1" hangingPunct="1"/>
            <a:r>
              <a:rPr lang="en-US" b="1" dirty="0" smtClean="0"/>
              <a:t>Model civil behavior.</a:t>
            </a:r>
          </a:p>
          <a:p>
            <a:pPr marL="0" indent="0" eaLnBrk="1" hangingPunct="1"/>
            <a:r>
              <a:rPr lang="en-US" b="1" dirty="0" smtClean="0"/>
              <a:t>Discuss civility with your friends, family,  and colleagues.</a:t>
            </a:r>
          </a:p>
          <a:p>
            <a:pPr marL="0" indent="0" eaLnBrk="1" hangingPunct="1"/>
            <a:r>
              <a:rPr lang="en-US" b="1" dirty="0" smtClean="0"/>
              <a:t>Invite the Door County Civility Project back for more advanced training.</a:t>
            </a:r>
          </a:p>
          <a:p>
            <a:pPr marL="0" indent="0" eaLnBrk="1" hangingPunct="1"/>
            <a:r>
              <a:rPr lang="en-US" b="1" dirty="0" smtClean="0"/>
              <a:t>Become involved in the activities of the Door County Civility Project.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10175</TotalTime>
  <Words>446</Words>
  <Application>Microsoft Office PowerPoint</Application>
  <PresentationFormat>On-screen Show (4:3)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Civic</vt:lpstr>
      <vt:lpstr>Acrobat Document</vt:lpstr>
      <vt:lpstr>Door County Board of Supervisors  12-10-13</vt:lpstr>
      <vt:lpstr>Door County Civility Project </vt:lpstr>
      <vt:lpstr>Civility Means…</vt:lpstr>
      <vt:lpstr>Choose Civility!</vt:lpstr>
      <vt:lpstr>Why Civility?  Costs of Workplace Incivility</vt:lpstr>
      <vt:lpstr>Why the County Board?</vt:lpstr>
      <vt:lpstr>Our Challenge…</vt:lpstr>
      <vt:lpstr>DOOR COUNTY CIVILITY PLEDGE </vt:lpstr>
      <vt:lpstr>What Can You Do?</vt:lpstr>
      <vt:lpstr>Just Say YES to Civility!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Rudy and Shirley</dc:creator>
  <cp:lastModifiedBy>Windows User</cp:lastModifiedBy>
  <cp:revision>120</cp:revision>
  <cp:lastPrinted>2013-06-18T17:18:32Z</cp:lastPrinted>
  <dcterms:created xsi:type="dcterms:W3CDTF">2013-06-13T17:04:39Z</dcterms:created>
  <dcterms:modified xsi:type="dcterms:W3CDTF">2022-01-21T16:16:30Z</dcterms:modified>
</cp:coreProperties>
</file>