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01" r:id="rId2"/>
    <p:sldId id="353" r:id="rId3"/>
    <p:sldId id="351" r:id="rId4"/>
    <p:sldId id="311" r:id="rId5"/>
    <p:sldId id="330" r:id="rId6"/>
    <p:sldId id="340" r:id="rId7"/>
    <p:sldId id="331" r:id="rId8"/>
    <p:sldId id="341" r:id="rId9"/>
    <p:sldId id="332" r:id="rId10"/>
    <p:sldId id="342" r:id="rId11"/>
    <p:sldId id="333" r:id="rId12"/>
    <p:sldId id="343" r:id="rId13"/>
    <p:sldId id="334" r:id="rId14"/>
    <p:sldId id="344" r:id="rId15"/>
    <p:sldId id="335" r:id="rId16"/>
    <p:sldId id="345" r:id="rId17"/>
    <p:sldId id="336" r:id="rId18"/>
    <p:sldId id="346" r:id="rId19"/>
    <p:sldId id="337" r:id="rId20"/>
    <p:sldId id="347" r:id="rId21"/>
    <p:sldId id="338" r:id="rId22"/>
    <p:sldId id="348" r:id="rId23"/>
    <p:sldId id="298" r:id="rId24"/>
    <p:sldId id="305" r:id="rId25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86683" autoAdjust="0"/>
  </p:normalViewPr>
  <p:slideViewPr>
    <p:cSldViewPr>
      <p:cViewPr varScale="1">
        <p:scale>
          <a:sx n="91" d="100"/>
          <a:sy n="91" d="100"/>
        </p:scale>
        <p:origin x="-58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notesViewPr>
    <p:cSldViewPr>
      <p:cViewPr>
        <p:scale>
          <a:sx n="100" d="100"/>
          <a:sy n="100" d="100"/>
        </p:scale>
        <p:origin x="-1920" y="811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A89F27-41FC-4633-BC6B-81F39EF1E030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4025E1-ECC5-4D24-A138-C9A9BD111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7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0C8BF1-B81E-4A07-AEDA-BA6C63905119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825"/>
            <a:ext cx="5486400" cy="4087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806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AAAD67-2165-4880-A84B-B30FFF4BB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313237"/>
            <a:ext cx="5943600" cy="43418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1600" dirty="0" smtClean="0"/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  <a:p>
            <a:pPr eaLnBrk="1" hangingPunct="1">
              <a:spcBef>
                <a:spcPct val="0"/>
              </a:spcBef>
            </a:pPr>
            <a:r>
              <a:rPr lang="en-US" sz="1600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en-US" sz="1600" dirty="0" smtClean="0"/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7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4746"/>
            <a:ext cx="5486400" cy="4189491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4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4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07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4746"/>
            <a:ext cx="5486400" cy="4341891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800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87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4746"/>
            <a:ext cx="5486400" cy="4341891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sz="800" dirty="0"/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40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9600" y="5794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7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1400" dirty="0"/>
          </a:p>
          <a:p>
            <a:pPr>
              <a:spcBef>
                <a:spcPct val="0"/>
              </a:spcBef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4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14825"/>
            <a:ext cx="5486400" cy="4189412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71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79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DA422-7E8E-4C02-945D-9E021C3897D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1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55638"/>
            <a:ext cx="4543425" cy="3406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313237"/>
            <a:ext cx="5486400" cy="4087813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834006"/>
              </p:ext>
            </p:extLst>
          </p:nvPr>
        </p:nvGraphicFramePr>
        <p:xfrm>
          <a:off x="1371600" y="1341437"/>
          <a:ext cx="1600199" cy="247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Acrobat Document" r:id="rId4" imgW="10051560" imgH="15548400" progId="AcroExch.Document.11">
                  <p:embed/>
                </p:oleObj>
              </mc:Choice>
              <mc:Fallback>
                <p:oleObj name="Acrobat Document" r:id="rId4" imgW="10051560" imgH="15548400" progId="AcroExch.Document.11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341437"/>
                        <a:ext cx="1600199" cy="247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098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>
              <a:spcBef>
                <a:spcPct val="0"/>
              </a:spcBef>
            </a:pPr>
            <a:endParaRPr lang="en-US" sz="1400" b="1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5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AAAD67-2165-4880-A84B-B30FFF4BBCE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1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24C7E-BE8D-49CD-99F0-94BC9D71C7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Straight Connector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B6A1-784F-4BF1-90F1-083B2A4810E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EA52623-1438-41D4-89BD-CDB329D3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4ABB-7AE7-4A13-A272-2F963C12C66B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3789-70E5-4E01-B377-CDC197E14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Oval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7581-74D6-4E24-8B4C-6D66DF3E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4EFE-4344-4EDD-8973-E385CB87809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3859-4426-4FF9-9420-BC17DF483A3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11BB-78C2-4C34-A338-A953A184A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DD4B-1C0A-4720-BBA1-6CFF53401893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6D1B746-DD5D-499D-81BE-F76A7037C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E7663-5753-40F7-BCFF-30B9718FC01E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7472E-CFBD-40A4-9359-BE35E36EF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Oval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F5473-DB64-4BD3-989D-2D3525C84CC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A72FAC-08DC-4B65-81D2-BE23C3287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A313-106F-4E13-A7F3-358ECCC0627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E4F45-9AF1-4073-BCD5-CA1EC99D9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1209D-ACE2-4596-93C8-E467E9167B18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F40E3F-0553-41E9-B6BF-2EC38F0B8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5662E00-D783-4176-8DB3-99AB0FC4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FF31-EEC7-4F8F-B203-C8DE241466F7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538B-E201-41BD-9DEC-E1D9A2212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4E6A3-38BC-4FDB-8940-23DDBC3E2FC4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04F5896-BD8E-4C97-8467-A4F1A563AAB6}" type="datetimeFigureOut">
              <a:rPr lang="en-US"/>
              <a:pPr>
                <a:defRPr/>
              </a:pPr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0578C9-ADB4-49D4-8A00-54A723DB9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71" r:id="rId10"/>
    <p:sldLayoutId id="2147483681" r:id="rId11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E15A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E15A00"/>
          </a:solidFill>
          <a:latin typeface="Corbe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.bin"/><Relationship Id="rId4" Type="http://schemas.openxmlformats.org/officeDocument/2006/relationships/hyperlink" Target="mailto:dccivilityproject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Boys &amp; Girls Club  6 – 4 - 14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054" y="1905000"/>
            <a:ext cx="8503920" cy="4267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Rudy and Shirley\AppData\Local\Microsoft\Windows\Temporary Internet Files\Content.IE5\90LLO05E\DCCivilityProject_5ftbanner_Screen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0"/>
            <a:ext cx="8355870" cy="294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876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/>
              <a:t>A community-based initiative that advances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the </a:t>
            </a:r>
            <a:r>
              <a:rPr lang="en-US" sz="2400" b="1" dirty="0"/>
              <a:t>cause of civility in everyday life to </a:t>
            </a:r>
            <a:endParaRPr lang="en-US" sz="2400" b="1" dirty="0" smtClean="0"/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 smtClean="0"/>
              <a:t>strengthen </a:t>
            </a:r>
            <a:r>
              <a:rPr lang="en-US" sz="2400" b="1" dirty="0"/>
              <a:t>our shared community. </a:t>
            </a:r>
          </a:p>
        </p:txBody>
      </p:sp>
    </p:spTree>
    <p:extLst>
      <p:ext uri="{BB962C8B-B14F-4D97-AF65-F5344CB8AC3E}">
        <p14:creationId xmlns:p14="http://schemas.microsoft.com/office/powerpoint/2010/main" val="5215297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Inclusiveness…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2200" b="1" dirty="0" smtClean="0"/>
              <a:t>Do you demonstrate inclusive behavior?</a:t>
            </a:r>
          </a:p>
          <a:p>
            <a:pPr>
              <a:buNone/>
            </a:pPr>
            <a:r>
              <a:rPr lang="en-US" sz="2200" b="1" dirty="0" smtClean="0"/>
              <a:t>Our neighborhoods, churches, service clubs, etc., constantly having new folks.  Do we make an effort to welcome and get to know them?</a:t>
            </a:r>
          </a:p>
          <a:p>
            <a:pPr>
              <a:buNone/>
            </a:pPr>
            <a:r>
              <a:rPr lang="en-US" sz="2200" b="1" dirty="0" smtClean="0"/>
              <a:t>Do we have to Like everybody?  No… but we can make an effort to respect one another and do no harm to those we may “like less”.</a:t>
            </a:r>
            <a:endParaRPr lang="en-US" sz="2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2200" b="1" dirty="0" smtClean="0"/>
              <a:t>What if you are excluded?</a:t>
            </a:r>
          </a:p>
          <a:p>
            <a:pPr>
              <a:buNone/>
            </a:pPr>
            <a:endParaRPr lang="en-US" sz="2200" b="1" dirty="0"/>
          </a:p>
          <a:p>
            <a:pPr>
              <a:buNone/>
            </a:pPr>
            <a:r>
              <a:rPr lang="en-US" sz="2200" b="1" dirty="0" smtClean="0"/>
              <a:t>How do we step forward ourselves when we might be the  one with different views, ideas, experiences?</a:t>
            </a:r>
          </a:p>
          <a:p>
            <a:pPr>
              <a:buNone/>
            </a:pPr>
            <a:endParaRPr lang="en-US" sz="2200" b="1" dirty="0" smtClean="0"/>
          </a:p>
          <a:p>
            <a:pPr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How do you encourage children to include others?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4. Don’t Gossip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48" y="1898652"/>
            <a:ext cx="2889754" cy="362743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Don’t discount the power of your words.  </a:t>
            </a:r>
          </a:p>
          <a:p>
            <a:endParaRPr lang="en-US" dirty="0" smtClean="0"/>
          </a:p>
          <a:p>
            <a:r>
              <a:rPr lang="en-US" b="1" dirty="0" smtClean="0"/>
              <a:t>Speaking with consideration and kindness is at the heart of civil behavior.</a:t>
            </a:r>
          </a:p>
          <a:p>
            <a:endParaRPr lang="en-US" dirty="0" smtClean="0"/>
          </a:p>
          <a:p>
            <a:r>
              <a:rPr lang="en-US" sz="2400" i="1" dirty="0" smtClean="0"/>
              <a:t>“Nobody ever gossips about other people’s secret virtues." – Bertrand Russell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Gossip…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How do you check your own temptation to gossip?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Is it from a truly thoughtful, helpful place, or is there another intention?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 </a:t>
            </a:r>
            <a:r>
              <a:rPr lang="en-US" sz="1800" b="1" dirty="0"/>
              <a:t>Ask yourself…</a:t>
            </a:r>
          </a:p>
          <a:p>
            <a:pPr>
              <a:buNone/>
            </a:pPr>
            <a:r>
              <a:rPr lang="en-US" sz="1800" b="1" dirty="0" smtClean="0"/>
              <a:t>      Is it kind?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Is it true?</a:t>
            </a:r>
          </a:p>
          <a:p>
            <a:pPr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Is it necessary?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50292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How do you respond if you feel someone is gossiping to you?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r>
              <a:rPr lang="en-US" sz="1800" b="1" dirty="0" smtClean="0"/>
              <a:t>Do you…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*remain silent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*leave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*say something positive about the person being discussed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*change the subject</a:t>
            </a:r>
          </a:p>
          <a:p>
            <a:pPr>
              <a:buNone/>
            </a:pPr>
            <a:r>
              <a:rPr lang="en-US" sz="1600" b="1" dirty="0"/>
              <a:t> </a:t>
            </a:r>
            <a:r>
              <a:rPr lang="en-US" sz="1600" b="1" dirty="0" smtClean="0"/>
              <a:t>  *directly say you don’t want to talk about the person not present</a:t>
            </a:r>
          </a:p>
          <a:p>
            <a:pPr>
              <a:buNone/>
            </a:pPr>
            <a:r>
              <a:rPr lang="en-US" sz="1800" b="1" dirty="0" smtClean="0"/>
              <a:t>Sample response:</a:t>
            </a:r>
            <a:endParaRPr lang="en-US" sz="1800" b="1" dirty="0"/>
          </a:p>
          <a:p>
            <a:pPr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      “But that’s just a rumor, right?”</a:t>
            </a:r>
          </a:p>
          <a:p>
            <a:pPr>
              <a:buNone/>
            </a:pPr>
            <a:endParaRPr lang="en-US" sz="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you respond when you overhear children gossiping about one another?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5. Show Respect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Honor other’s time and physical space.</a:t>
            </a:r>
          </a:p>
          <a:p>
            <a:r>
              <a:rPr lang="en-US" sz="2400" b="1" dirty="0" smtClean="0"/>
              <a:t>Respect </a:t>
            </a:r>
            <a:r>
              <a:rPr lang="en-US" sz="2400" b="1" dirty="0"/>
              <a:t>includes recognizing that others are entitled to look at the world differently</a:t>
            </a:r>
            <a:r>
              <a:rPr lang="en-US" sz="2400" b="1" dirty="0" smtClean="0"/>
              <a:t>.</a:t>
            </a:r>
          </a:p>
          <a:p>
            <a:r>
              <a:rPr lang="en-US" sz="2400" dirty="0" smtClean="0"/>
              <a:t>Recognize and honor other’s good intentions.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7338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1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Respect…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219200"/>
            <a:ext cx="4038600" cy="4834128"/>
          </a:xfrm>
        </p:spPr>
        <p:txBody>
          <a:bodyPr/>
          <a:lstStyle/>
          <a:p>
            <a:pPr>
              <a:buNone/>
            </a:pPr>
            <a:r>
              <a:rPr lang="en-US" sz="2200" b="1" dirty="0" smtClean="0"/>
              <a:t>How do you express your different view without alienating another person?</a:t>
            </a:r>
          </a:p>
          <a:p>
            <a:pPr>
              <a:buNone/>
            </a:pPr>
            <a:r>
              <a:rPr lang="en-US" sz="1800" b="1" dirty="0" smtClean="0"/>
              <a:t>*Present your opinions as just opinions, not truths</a:t>
            </a:r>
          </a:p>
          <a:p>
            <a:pPr>
              <a:buNone/>
            </a:pPr>
            <a:r>
              <a:rPr lang="en-US" sz="1800" b="1" dirty="0" smtClean="0"/>
              <a:t>*Try for a qualified disagreement</a:t>
            </a:r>
          </a:p>
          <a:p>
            <a:pPr>
              <a:buNone/>
            </a:pPr>
            <a:r>
              <a:rPr lang="en-US" sz="1800" b="1" dirty="0" smtClean="0"/>
              <a:t>Sample response: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“Yes, but if you look at it from a different point of view…”</a:t>
            </a:r>
          </a:p>
          <a:p>
            <a:pPr>
              <a:buNone/>
            </a:pPr>
            <a:r>
              <a:rPr lang="en-US" sz="1800" b="1" dirty="0" smtClean="0"/>
              <a:t>*Ask </a:t>
            </a:r>
            <a:r>
              <a:rPr lang="en-US" sz="1800" b="1" dirty="0" smtClean="0">
                <a:solidFill>
                  <a:srgbClr val="002060"/>
                </a:solidFill>
              </a:rPr>
              <a:t>“What do you think?”</a:t>
            </a:r>
          </a:p>
          <a:p>
            <a:pPr>
              <a:buNone/>
            </a:pPr>
            <a:endParaRPr lang="en-US" sz="1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800" b="1" dirty="0" smtClean="0"/>
              <a:t>*Know when to hold your tongue!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5105400"/>
          </a:xfrm>
        </p:spPr>
        <p:txBody>
          <a:bodyPr/>
          <a:lstStyle/>
          <a:p>
            <a:pPr>
              <a:buNone/>
            </a:pPr>
            <a:r>
              <a:rPr lang="en-US" sz="2200" b="1" dirty="0" smtClean="0"/>
              <a:t>How do you respond if someone treats you in a disrespectful manner?       </a:t>
            </a:r>
            <a:r>
              <a:rPr lang="en-US" sz="2200" b="1" i="1" u="sng" dirty="0" smtClean="0"/>
              <a:t>SIR </a:t>
            </a:r>
            <a:r>
              <a:rPr lang="en-US" sz="2200" b="1" i="1" dirty="0" smtClean="0"/>
              <a:t>technique</a:t>
            </a:r>
          </a:p>
          <a:p>
            <a:pPr marL="0" indent="0">
              <a:buNone/>
            </a:pPr>
            <a:r>
              <a:rPr lang="en-US" sz="1800" b="1" u="sng" dirty="0"/>
              <a:t>S</a:t>
            </a:r>
            <a:r>
              <a:rPr lang="en-US" sz="1800" dirty="0"/>
              <a:t>tate the facts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“When you called attention to my weight gain…”</a:t>
            </a: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b="1" u="sng" dirty="0"/>
              <a:t>I</a:t>
            </a:r>
            <a:r>
              <a:rPr lang="en-US" sz="1800" dirty="0"/>
              <a:t>nform the other person how you were impacted by their actions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“…I was embarrassed and hurt…”</a:t>
            </a:r>
            <a:endParaRPr lang="en-US" sz="1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1800" b="1" u="sng" dirty="0"/>
              <a:t>R</a:t>
            </a:r>
            <a:r>
              <a:rPr lang="en-US" sz="1800" dirty="0"/>
              <a:t>equest that hurtful behavior not be </a:t>
            </a:r>
            <a:r>
              <a:rPr lang="en-US" sz="1800" dirty="0" smtClean="0"/>
              <a:t>repeated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“… please do </a:t>
            </a:r>
            <a:r>
              <a:rPr lang="en-US" sz="1800" b="1" dirty="0" err="1" smtClean="0">
                <a:solidFill>
                  <a:srgbClr val="002060"/>
                </a:solidFill>
              </a:rPr>
              <a:t>n’t</a:t>
            </a:r>
            <a:r>
              <a:rPr lang="en-US" sz="1800" b="1" dirty="0" smtClean="0">
                <a:solidFill>
                  <a:srgbClr val="002060"/>
                </a:solidFill>
              </a:rPr>
              <a:t> make that kind of comment when we are with others.”</a:t>
            </a:r>
            <a:endParaRPr lang="en-US" sz="18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Can this technique work with children?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6. Be Agreeable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Two key ingredients for being agreeable in </a:t>
            </a:r>
            <a:r>
              <a:rPr lang="en-US" sz="2400" dirty="0" smtClean="0"/>
              <a:t>conversation: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* The </a:t>
            </a:r>
            <a:r>
              <a:rPr lang="en-US" sz="2400" dirty="0"/>
              <a:t>ability to consider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that </a:t>
            </a:r>
            <a:r>
              <a:rPr lang="en-US" sz="2400" dirty="0"/>
              <a:t>you might be </a:t>
            </a:r>
            <a:r>
              <a:rPr lang="en-US" sz="2400" dirty="0" smtClean="0"/>
              <a:t>wrong.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*The </a:t>
            </a:r>
            <a:r>
              <a:rPr lang="en-US" sz="2400" dirty="0"/>
              <a:t>ability to admit </a:t>
            </a:r>
            <a:r>
              <a:rPr lang="en-US" sz="2400" dirty="0" smtClean="0"/>
              <a:t>that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/>
              <a:t>you don’t know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 smtClean="0"/>
              <a:t>“To disagree, one doesn’t have to be disagreeable.”  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  <a:r>
              <a:rPr lang="en-US" sz="2400" i="1" dirty="0" smtClean="0"/>
              <a:t>    </a:t>
            </a:r>
            <a:r>
              <a:rPr lang="en-US" sz="1800" i="1" dirty="0" smtClean="0"/>
              <a:t>- Barry Goldwater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746986" cy="470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Being agreeable…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8768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How to you check your own “agreeable” attitude?</a:t>
            </a:r>
          </a:p>
          <a:p>
            <a:pPr>
              <a:buNone/>
            </a:pPr>
            <a:r>
              <a:rPr lang="en-US" sz="1800" b="1" dirty="0" smtClean="0"/>
              <a:t>Are you genuinely prepared to discuss points of view and alternatives with a willingness to compromise or are you on a crusade to win at all costs?</a:t>
            </a:r>
          </a:p>
          <a:p>
            <a:pPr>
              <a:buNone/>
            </a:pPr>
            <a:r>
              <a:rPr lang="en-US" sz="1800" b="1" dirty="0" smtClean="0"/>
              <a:t>Do you want to thoughtfully resolve the issue or do you want to crush the other party?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1800" b="1" dirty="0" smtClean="0"/>
              <a:t>*Try listening for understanding prior to speaking.</a:t>
            </a:r>
          </a:p>
          <a:p>
            <a:pPr>
              <a:buNone/>
            </a:pPr>
            <a:r>
              <a:rPr lang="en-US" sz="1800" b="1" dirty="0" smtClean="0"/>
              <a:t>*Look for ‘some” possibilities for agreement</a:t>
            </a:r>
          </a:p>
          <a:p>
            <a:pPr>
              <a:buNone/>
            </a:pPr>
            <a:r>
              <a:rPr lang="en-US" sz="1800" b="1" dirty="0" smtClean="0"/>
              <a:t>*You can say almost anything if you use a neutral tone.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91000" cy="4681728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What if someone you are communicating with seems to be “</a:t>
            </a:r>
            <a:r>
              <a:rPr lang="en-US" sz="1800" b="1" dirty="0" err="1" smtClean="0"/>
              <a:t>unagreeable</a:t>
            </a:r>
            <a:r>
              <a:rPr lang="en-US" sz="1800" b="1" dirty="0" smtClean="0"/>
              <a:t>?”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1800" b="1" dirty="0" smtClean="0"/>
              <a:t>*Choose your battles… what battles NEED to be fought?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r>
              <a:rPr lang="en-US" sz="1800" b="1" dirty="0" smtClean="0"/>
              <a:t>*Keep the discussion fact-based.</a:t>
            </a:r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1800" b="1" dirty="0" smtClean="0"/>
              <a:t>*Re-frame destructive statements into constructive ones, focusing on the source of the disagreement rather than blaming the other person.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endParaRPr lang="en-US" sz="800" b="1" dirty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you work with kids who are often  seem “edgy”?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7. Apologize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5029200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b="1" dirty="0" smtClean="0"/>
              <a:t>It is courageous and humbling to admit fault.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400" dirty="0" smtClean="0"/>
              <a:t>Be genuine and your message heartfelt.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400" dirty="0" smtClean="0"/>
              <a:t>Three parts:</a:t>
            </a:r>
          </a:p>
          <a:p>
            <a:pPr marL="0" indent="0">
              <a:buNone/>
            </a:pPr>
            <a:r>
              <a:rPr lang="en-US" sz="2000" b="1" i="1" dirty="0" smtClean="0"/>
              <a:t>           “I’m sorry for…</a:t>
            </a:r>
            <a:endParaRPr lang="en-US" sz="2000" b="1" i="1" dirty="0"/>
          </a:p>
          <a:p>
            <a:pPr>
              <a:buNone/>
            </a:pPr>
            <a:r>
              <a:rPr lang="en-US" sz="2000" b="1" dirty="0" smtClean="0"/>
              <a:t>              It’s my fault</a:t>
            </a:r>
          </a:p>
          <a:p>
            <a:pPr>
              <a:buNone/>
            </a:pPr>
            <a:r>
              <a:rPr lang="en-US" sz="2000" b="1" dirty="0" smtClean="0"/>
              <a:t>              What can I do to make it </a:t>
            </a:r>
          </a:p>
          <a:p>
            <a:pPr>
              <a:buNone/>
            </a:pPr>
            <a:r>
              <a:rPr lang="en-US" sz="2000" b="1" dirty="0" smtClean="0"/>
              <a:t>                   right?”</a:t>
            </a:r>
            <a:endParaRPr lang="en-US" sz="20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733800" cy="467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2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Apologies and Forgiveness…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Insincere…</a:t>
            </a:r>
          </a:p>
          <a:p>
            <a:pPr>
              <a:buNone/>
            </a:pPr>
            <a:r>
              <a:rPr lang="en-US" sz="1800" b="1" dirty="0" smtClean="0"/>
              <a:t>*Vague or incomplete acknowledgement… “I’m sorry for whatever I did.”</a:t>
            </a:r>
          </a:p>
          <a:p>
            <a:pPr>
              <a:buNone/>
            </a:pPr>
            <a:r>
              <a:rPr lang="en-US" sz="1800" b="1" dirty="0" smtClean="0"/>
              <a:t>*Passive voice… “Mistakes have been made.”</a:t>
            </a:r>
          </a:p>
          <a:p>
            <a:pPr>
              <a:buNone/>
            </a:pPr>
            <a:r>
              <a:rPr lang="en-US" sz="1800" b="1" dirty="0" smtClean="0"/>
              <a:t>*Conditional… “If mistakes have been made…”</a:t>
            </a:r>
          </a:p>
          <a:p>
            <a:pPr>
              <a:buNone/>
            </a:pPr>
            <a:r>
              <a:rPr lang="en-US" sz="1800" b="1" dirty="0" smtClean="0"/>
              <a:t>*Minimizing… “There’s really nothing for which to apologize.”</a:t>
            </a:r>
          </a:p>
          <a:p>
            <a:pPr>
              <a:buNone/>
            </a:pPr>
            <a:r>
              <a:rPr lang="en-US" sz="1800" b="1" dirty="0" smtClean="0"/>
              <a:t>*”I’m sorry you’re angry with me.”</a:t>
            </a:r>
          </a:p>
          <a:p>
            <a:pPr>
              <a:buNone/>
            </a:pPr>
            <a:endParaRPr lang="en-US" sz="1800" b="1" dirty="0"/>
          </a:p>
          <a:p>
            <a:pPr>
              <a:buNone/>
            </a:pPr>
            <a:endParaRPr lang="en-US" sz="1800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/>
              <a:t>A sincere </a:t>
            </a:r>
            <a:r>
              <a:rPr lang="en-US" sz="1800" b="1" dirty="0" smtClean="0"/>
              <a:t>apology acknowledge personal wrong doing and works at repairing damage.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Sample:</a:t>
            </a:r>
          </a:p>
          <a:p>
            <a:pPr>
              <a:buNone/>
            </a:pPr>
            <a:r>
              <a:rPr lang="en-US" sz="1800" b="1" i="1" dirty="0" smtClean="0">
                <a:solidFill>
                  <a:srgbClr val="002060"/>
                </a:solidFill>
              </a:rPr>
              <a:t>“I apologize for… (what I did) and  am sorry for hurting you.  What do you need in order to move on?’</a:t>
            </a:r>
            <a:endParaRPr lang="en-US" sz="1800" b="1" i="1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800" b="1" dirty="0" smtClean="0"/>
              <a:t>THEN find a way to make it better!</a:t>
            </a:r>
            <a:endParaRPr lang="en-US" sz="1800" b="1" dirty="0"/>
          </a:p>
          <a:p>
            <a:pPr>
              <a:buNone/>
            </a:pPr>
            <a:r>
              <a:rPr lang="en-US" sz="1800" b="1" dirty="0" smtClean="0"/>
              <a:t>It is never to late to apologize!</a:t>
            </a:r>
          </a:p>
          <a:p>
            <a:pPr>
              <a:buNone/>
            </a:pPr>
            <a:endParaRPr lang="en-US" sz="1000" b="1" dirty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we encourage the development of empathy in children which may lead them apologies and </a:t>
            </a:r>
            <a:r>
              <a:rPr lang="en-US" sz="1800" b="1" dirty="0" err="1" smtClean="0">
                <a:solidFill>
                  <a:srgbClr val="FF0000"/>
                </a:solidFill>
              </a:rPr>
              <a:t>forgeiveness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>
              <a:buNone/>
            </a:pPr>
            <a:endParaRPr lang="en-US" sz="1000" b="1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 smtClean="0"/>
              <a:t>UW </a:t>
            </a:r>
            <a:r>
              <a:rPr lang="en-US" sz="1800" b="1" dirty="0"/>
              <a:t>psychologist Robert Enright  </a:t>
            </a:r>
            <a:r>
              <a:rPr lang="en-US" sz="1800" b="1" u="sng" dirty="0"/>
              <a:t>Forgiveness is a Choice</a:t>
            </a:r>
          </a:p>
          <a:p>
            <a:pPr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8. Give Constructive Criticism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800" dirty="0" smtClean="0"/>
              <a:t>Human beings are fallible.</a:t>
            </a:r>
            <a:endParaRPr lang="en-US" sz="2800" dirty="0"/>
          </a:p>
          <a:p>
            <a:r>
              <a:rPr lang="en-US" sz="2800" b="1" dirty="0" smtClean="0"/>
              <a:t>Sharing an opposing  point of view is a civic responsibility--</a:t>
            </a:r>
          </a:p>
          <a:p>
            <a:pPr marL="0" indent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</a:t>
            </a:r>
            <a:r>
              <a:rPr lang="en-US" sz="2800" b="1" i="1" dirty="0" smtClean="0"/>
              <a:t>“If not I, who?</a:t>
            </a:r>
          </a:p>
          <a:p>
            <a:pPr marL="0" indent="0">
              <a:buNone/>
            </a:pPr>
            <a:r>
              <a:rPr lang="en-US" sz="2800" b="1" i="1" dirty="0" smtClean="0"/>
              <a:t>       If not now, when?”</a:t>
            </a:r>
          </a:p>
          <a:p>
            <a:r>
              <a:rPr lang="en-US" sz="2800" dirty="0" smtClean="0"/>
              <a:t>Intention </a:t>
            </a:r>
            <a:r>
              <a:rPr lang="en-US" sz="2800" dirty="0"/>
              <a:t>must be to help, not to humiliate.</a:t>
            </a:r>
          </a:p>
          <a:p>
            <a:endParaRPr lang="en-US" sz="2800" b="1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6" y="1828800"/>
            <a:ext cx="430845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4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Why civility?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61963" indent="-461963">
              <a:buNone/>
            </a:pPr>
            <a:r>
              <a:rPr lang="en-US" sz="2400" b="1" dirty="0" smtClean="0"/>
              <a:t>Civility provides a safe ‘space and means’ for people to talk and learn from each another about shared issues.</a:t>
            </a:r>
          </a:p>
          <a:p>
            <a:pPr marL="461963" indent="-461963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400" b="1" dirty="0" smtClean="0"/>
              <a:t>Civility is not simply a display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 of manners, it is a mind-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 set.</a:t>
            </a:r>
            <a:endParaRPr lang="en-US" sz="2400" b="1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241">
            <a:off x="642671" y="1613245"/>
            <a:ext cx="1740564" cy="24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963">
            <a:off x="2236297" y="3354486"/>
            <a:ext cx="1815501" cy="27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509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Constructive criticism…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How do you check whether your comment is constructive?</a:t>
            </a:r>
          </a:p>
          <a:p>
            <a:pPr>
              <a:buNone/>
            </a:pPr>
            <a:r>
              <a:rPr lang="en-US" sz="1800" dirty="0" smtClean="0"/>
              <a:t>*Is the purpose to create awareness that can lead to correction or improvement.</a:t>
            </a:r>
          </a:p>
          <a:p>
            <a:pPr>
              <a:spcBef>
                <a:spcPct val="0"/>
              </a:spcBef>
              <a:buNone/>
            </a:pPr>
            <a:r>
              <a:rPr lang="en-US" sz="1800" dirty="0" smtClean="0"/>
              <a:t>*How to offer constructive criticism: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500" b="1" u="sng" dirty="0" smtClean="0"/>
              <a:t>Identify the issue, </a:t>
            </a:r>
            <a:r>
              <a:rPr lang="en-US" sz="1500" dirty="0" smtClean="0"/>
              <a:t>don’t attack the person; stick to the problem… we solve problems not people.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500" dirty="0" smtClean="0"/>
              <a:t>Describe what you heard or saw – don’t use generalizations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500" b="1" u="sng" dirty="0" smtClean="0"/>
              <a:t>Suggest a solution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sz="1500" dirty="0" smtClean="0"/>
              <a:t>Stay positive and attentive; </a:t>
            </a:r>
            <a:r>
              <a:rPr lang="en-US" sz="1500" b="1" dirty="0" smtClean="0"/>
              <a:t>avoid personal attacks</a:t>
            </a:r>
            <a:r>
              <a:rPr lang="en-US" sz="1500" dirty="0" smtClean="0"/>
              <a:t>.</a:t>
            </a:r>
          </a:p>
          <a:p>
            <a:pPr>
              <a:buNone/>
            </a:pP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50292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Can you accept constructive criticism?</a:t>
            </a:r>
          </a:p>
          <a:p>
            <a:pPr>
              <a:buNone/>
            </a:pPr>
            <a:r>
              <a:rPr lang="en-US" sz="1800" b="1" dirty="0" smtClean="0"/>
              <a:t>*</a:t>
            </a:r>
            <a:r>
              <a:rPr lang="en-US" sz="1800" dirty="0" smtClean="0"/>
              <a:t>When people offer you criticism, listen – it may be a learning opportunity!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we help children accept feedback?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What if criticism is out of line and done in poor taste?</a:t>
            </a:r>
          </a:p>
          <a:p>
            <a:pPr>
              <a:buNone/>
            </a:pPr>
            <a:r>
              <a:rPr lang="en-US" sz="1800" dirty="0" smtClean="0"/>
              <a:t>*Give a simple 1-2 liner response, one that acknowledges receipt of the comment but doesn’t engage further in the discussion.</a:t>
            </a:r>
          </a:p>
          <a:p>
            <a:pPr>
              <a:buNone/>
            </a:pPr>
            <a:r>
              <a:rPr lang="en-US" sz="1800" dirty="0" smtClean="0"/>
              <a:t>*Choose not to accept  or engage in their negativity!</a:t>
            </a:r>
          </a:p>
          <a:p>
            <a:pPr>
              <a:buNone/>
            </a:pPr>
            <a:r>
              <a:rPr lang="en-US" sz="1800" b="1" dirty="0" smtClean="0"/>
              <a:t>*</a:t>
            </a:r>
            <a:r>
              <a:rPr lang="en-US" sz="1800" dirty="0" smtClean="0"/>
              <a:t>Don’t feed the trolls!</a:t>
            </a:r>
          </a:p>
          <a:p>
            <a:pPr>
              <a:buNone/>
            </a:pPr>
            <a:r>
              <a:rPr lang="en-US" sz="1800" dirty="0" smtClean="0"/>
              <a:t>*Take the high road!</a:t>
            </a:r>
          </a:p>
          <a:p>
            <a:pPr>
              <a:buNone/>
            </a:pPr>
            <a:endParaRPr lang="en-US" sz="1800" dirty="0"/>
          </a:p>
        </p:txBody>
      </p:sp>
    </p:spTree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9. Take Responsibility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b="1" dirty="0" smtClean="0"/>
              <a:t>Don’t pretend something didn’t happen; own your behavior.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810000" cy="478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7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responsibility…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Do you take responsibility for your actions?</a:t>
            </a:r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1800" dirty="0" smtClean="0"/>
              <a:t>*No one is perfect, nor will we ever be perfect.</a:t>
            </a:r>
          </a:p>
          <a:p>
            <a:pPr>
              <a:buNone/>
            </a:pPr>
            <a:r>
              <a:rPr lang="en-US" sz="1800" dirty="0" smtClean="0"/>
              <a:t>*”We’ve always done it this way” is not necessarily a good thing.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b="1" i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How do you respond to someone not willing to take any responsibility?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r>
              <a:rPr lang="en-US" sz="1800" dirty="0" smtClean="0"/>
              <a:t>*Recognize the difference between right and wrong  and have the strength of your moral convictions to stand up, speak out, and act.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we encourage the young people we work with to take responsibility for their actions?</a:t>
            </a:r>
          </a:p>
        </p:txBody>
      </p:sp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E15A00"/>
                </a:solidFill>
              </a:rPr>
              <a:t>What Can You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900" b="1" dirty="0" smtClean="0"/>
          </a:p>
          <a:p>
            <a:pPr marL="0" indent="0" eaLnBrk="1" hangingPunct="1"/>
            <a:r>
              <a:rPr lang="en-US" b="1" dirty="0" smtClean="0"/>
              <a:t>Individually commit to civility  (sign the pledge) and model civil behavior.</a:t>
            </a:r>
          </a:p>
          <a:p>
            <a:pPr marL="0" indent="0" eaLnBrk="1" hangingPunct="1"/>
            <a:r>
              <a:rPr lang="en-US" b="1" dirty="0" smtClean="0"/>
              <a:t>Post the Door County Civility posters on your  refrigerator and in your work place.</a:t>
            </a:r>
          </a:p>
          <a:p>
            <a:pPr marL="0" indent="0" eaLnBrk="1" hangingPunct="1"/>
            <a:r>
              <a:rPr lang="en-US" b="1" dirty="0" smtClean="0"/>
              <a:t>Model civil behavior - Use the language of  Speak Your Peace as you interact with young people and colleagues.</a:t>
            </a:r>
          </a:p>
          <a:p>
            <a:pPr marL="0" indent="0" eaLnBrk="1" hangingPunct="1"/>
            <a:r>
              <a:rPr lang="en-US" b="1" dirty="0" smtClean="0"/>
              <a:t>Ask  other groups of which you are a member to endorse civility and promote the use of the tools of civility.</a:t>
            </a:r>
          </a:p>
          <a:p>
            <a:pPr marL="0" indent="0" eaLnBrk="1" hangingPunct="1"/>
            <a:endParaRPr lang="en-US" b="1" dirty="0" smtClean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/>
                </a:solidFill>
              </a:rPr>
              <a:t>Just Say YES to Civility!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 smtClean="0"/>
              <a:t>Website:	DoorCountyCivilityProject.org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WisconsinCivilityProject.org</a:t>
            </a:r>
          </a:p>
          <a:p>
            <a:pPr marL="0" indent="0" algn="ctr">
              <a:buNone/>
            </a:pPr>
            <a:r>
              <a:rPr lang="en-US" sz="3200" b="1" dirty="0" smtClean="0"/>
              <a:t>‘Like’ us:  Facebook “DC Civility Project”</a:t>
            </a:r>
            <a:endParaRPr lang="en-US" sz="3200" b="1" dirty="0"/>
          </a:p>
          <a:p>
            <a:pPr marL="0" indent="0" algn="ctr">
              <a:buNone/>
            </a:pPr>
            <a:r>
              <a:rPr lang="en-US" sz="3200" b="1" dirty="0" smtClean="0"/>
              <a:t>Email:   </a:t>
            </a:r>
            <a:r>
              <a:rPr lang="en-US" sz="3200" b="1" dirty="0" smtClean="0">
                <a:solidFill>
                  <a:schemeClr val="accent3"/>
                </a:solidFill>
                <a:hlinkClick r:id="rId4"/>
              </a:rPr>
              <a:t>dccivilityproject@gmail.com</a:t>
            </a:r>
            <a:endParaRPr lang="en-US" sz="3200" b="1" dirty="0" smtClean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68696"/>
              </p:ext>
            </p:extLst>
          </p:nvPr>
        </p:nvGraphicFramePr>
        <p:xfrm>
          <a:off x="1752600" y="3962400"/>
          <a:ext cx="5257800" cy="236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5" imgW="41776589" imgH="17087605" progId="AcroExch.Document.11">
                  <p:embed/>
                </p:oleObj>
              </mc:Choice>
              <mc:Fallback>
                <p:oleObj name="Acrobat Document" r:id="rId5" imgW="41776589" imgH="17087605" progId="AcroExch.Document.11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962400"/>
                        <a:ext cx="5257800" cy="23660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70275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The Door County Civility Project…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 smtClean="0"/>
              <a:t>I</a:t>
            </a:r>
          </a:p>
          <a:p>
            <a:pPr marL="0" indent="0"/>
            <a:r>
              <a:rPr lang="en-US" sz="3200" dirty="0" smtClean="0"/>
              <a:t> Is  </a:t>
            </a:r>
            <a:r>
              <a:rPr lang="en-US" sz="3200" b="1" i="1" u="sng" dirty="0"/>
              <a:t>NOT</a:t>
            </a:r>
            <a:r>
              <a:rPr lang="en-US" sz="3200" dirty="0"/>
              <a:t> </a:t>
            </a:r>
            <a:r>
              <a:rPr lang="en-US" sz="3200" dirty="0" smtClean="0"/>
              <a:t> a </a:t>
            </a:r>
            <a:r>
              <a:rPr lang="en-US" sz="3200" dirty="0"/>
              <a:t>campaign to end all disagreements …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               but </a:t>
            </a:r>
            <a:r>
              <a:rPr lang="en-US" sz="3200" dirty="0"/>
              <a:t>a campaign to make it </a:t>
            </a:r>
            <a:r>
              <a:rPr lang="en-US" sz="3200" b="1" i="1" u="sng" dirty="0"/>
              <a:t>safe to disagree</a:t>
            </a:r>
            <a:r>
              <a:rPr lang="en-US" sz="3200" dirty="0" smtClean="0"/>
              <a:t>.</a:t>
            </a:r>
          </a:p>
          <a:p>
            <a:pPr marL="461963" indent="-461963">
              <a:buFont typeface="Wingdings" pitchFamily="2" charset="2"/>
              <a:buChar char="§"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	</a:t>
            </a:r>
            <a:endParaRPr lang="en-US" sz="1500" dirty="0"/>
          </a:p>
          <a:p>
            <a:pPr marL="0" indent="0">
              <a:buNone/>
            </a:pPr>
            <a:endParaRPr lang="en-US" sz="1500" dirty="0" smtClean="0"/>
          </a:p>
          <a:p>
            <a:pPr marL="0" indent="0"/>
            <a:r>
              <a:rPr lang="en-US" sz="3200" dirty="0" smtClean="0"/>
              <a:t> Is </a:t>
            </a:r>
            <a:r>
              <a:rPr lang="en-US" sz="3200" b="1" i="1" u="sng" dirty="0" smtClean="0"/>
              <a:t>NOT</a:t>
            </a:r>
            <a:r>
              <a:rPr lang="en-US" sz="3200" dirty="0" smtClean="0"/>
              <a:t>  about perfection… </a:t>
            </a:r>
          </a:p>
          <a:p>
            <a:pPr marL="0" indent="0">
              <a:buNone/>
            </a:pPr>
            <a:r>
              <a:rPr lang="en-US" sz="3200" dirty="0" smtClean="0"/>
              <a:t>                 it is about </a:t>
            </a:r>
            <a:r>
              <a:rPr lang="en-US" sz="3200" b="1" u="sng" dirty="0" smtClean="0"/>
              <a:t>making a conscious commitment to </a:t>
            </a:r>
          </a:p>
          <a:p>
            <a:pPr marL="0" indent="0">
              <a:buNone/>
            </a:pPr>
            <a:r>
              <a:rPr lang="en-US" sz="3200" b="1" dirty="0" smtClean="0"/>
              <a:t>                              </a:t>
            </a:r>
            <a:r>
              <a:rPr lang="en-US" sz="3200" b="1" u="sng" dirty="0" smtClean="0"/>
              <a:t>actively </a:t>
            </a:r>
            <a:r>
              <a:rPr lang="en-US" sz="3200" b="1" u="sng" dirty="0" smtClean="0">
                <a:solidFill>
                  <a:srgbClr val="0070C0"/>
                </a:solidFill>
              </a:rPr>
              <a:t>pursue improvement</a:t>
            </a:r>
            <a:r>
              <a:rPr lang="en-US" sz="3200" b="1" dirty="0" smtClean="0"/>
              <a:t>.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dirty="0" smtClean="0"/>
          </a:p>
          <a:p>
            <a:pPr marL="0" indent="0">
              <a:buNone/>
            </a:pPr>
            <a:r>
              <a:rPr lang="en-US" sz="3200" b="1" i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endParaRPr lang="en-US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3200" b="1" u="sng" dirty="0" smtClean="0"/>
          </a:p>
          <a:p>
            <a:pPr marL="461963" indent="-461963">
              <a:buFont typeface="Wingdings" pitchFamily="2" charset="2"/>
              <a:buChar char="§"/>
            </a:pPr>
            <a:endParaRPr lang="en-US" sz="32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67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Speak Your Peace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sz="2700" b="1" dirty="0" smtClean="0">
                <a:solidFill>
                  <a:schemeClr val="tx1"/>
                </a:solidFill>
              </a:rPr>
              <a:t>The Nine Tools of Civil Behavior</a:t>
            </a:r>
            <a:endParaRPr lang="en-US" sz="27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Insert our poster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“It’s not what you say but how you say it” is a classic statement.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800" dirty="0" smtClean="0"/>
              <a:t>The DC Civility Project believes civility is both –what you say AND how you say it!   </a:t>
            </a:r>
            <a:r>
              <a:rPr lang="en-US" sz="2800" b="1" dirty="0" smtClean="0"/>
              <a:t>Recognize the power of your words!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105325" cy="47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9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1. Pay Attention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Every act of kindness is first of all, an act of attention.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 smtClean="0"/>
              <a:t>Avoid automatic pilot; you are not attending just to </a:t>
            </a:r>
            <a:r>
              <a:rPr lang="en-US" sz="2400" b="1" i="1" dirty="0" smtClean="0"/>
              <a:t>a</a:t>
            </a:r>
            <a:r>
              <a:rPr lang="en-US" sz="2400" dirty="0" smtClean="0"/>
              <a:t> person, but </a:t>
            </a:r>
            <a:r>
              <a:rPr lang="en-US" sz="2400" b="1" i="1" dirty="0" smtClean="0"/>
              <a:t>this</a:t>
            </a:r>
            <a:r>
              <a:rPr lang="en-US" sz="2400" dirty="0" smtClean="0"/>
              <a:t> person.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b="1" dirty="0" smtClean="0"/>
              <a:t>Sharpen your antenna!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7" y="1566390"/>
            <a:ext cx="3663712" cy="46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1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Attending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smtClean="0"/>
              <a:t>How do you check your own attending behaviors?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r>
              <a:rPr lang="en-US" sz="1800" b="1" dirty="0" smtClean="0"/>
              <a:t>*Inward - Are you noticing your own reaction?</a:t>
            </a:r>
          </a:p>
          <a:p>
            <a:pPr>
              <a:buNone/>
            </a:pPr>
            <a:r>
              <a:rPr lang="en-US" sz="1800" b="1" dirty="0" smtClean="0"/>
              <a:t>       … take 3 deep breaths</a:t>
            </a:r>
          </a:p>
          <a:p>
            <a:pPr>
              <a:buNone/>
            </a:pPr>
            <a:r>
              <a:rPr lang="en-US" sz="1400" b="1" dirty="0" smtClean="0"/>
              <a:t>   *Can you be texting, on the computer, answering a cell phone and still be attending to the person speaking to you?</a:t>
            </a:r>
          </a:p>
          <a:p>
            <a:pPr marL="0" indent="0">
              <a:buNone/>
            </a:pPr>
            <a:r>
              <a:rPr lang="en-US" sz="1800" b="1" dirty="0" smtClean="0"/>
              <a:t>*Outward - Are you with speaker here 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and now and not lost in your own 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judgments or agenda?</a:t>
            </a:r>
          </a:p>
          <a:p>
            <a:pPr marL="0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    … smiling facilitates connection</a:t>
            </a:r>
          </a:p>
          <a:p>
            <a:pPr>
              <a:buNone/>
            </a:pPr>
            <a:endParaRPr lang="en-US" sz="800" b="1" dirty="0" smtClean="0"/>
          </a:p>
          <a:p>
            <a:pPr>
              <a:buNone/>
            </a:pPr>
            <a:r>
              <a:rPr lang="en-US" sz="1400" b="1" dirty="0" smtClean="0"/>
              <a:t>* Brains come to a conclusion 55 % based on how a person looks, 38% on how a person sounds and  7 % on the actual words</a:t>
            </a:r>
          </a:p>
          <a:p>
            <a:pPr>
              <a:buFont typeface="Arial" charset="0"/>
              <a:buChar char="•"/>
            </a:pP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53000"/>
          </a:xfrm>
        </p:spPr>
        <p:txBody>
          <a:bodyPr/>
          <a:lstStyle/>
          <a:p>
            <a:pPr>
              <a:buNone/>
            </a:pPr>
            <a:r>
              <a:rPr lang="en-US" sz="1600" b="1" dirty="0" smtClean="0"/>
              <a:t>What if you feel you are not being attended to by someone you are communicating with?</a:t>
            </a:r>
          </a:p>
          <a:p>
            <a:pPr>
              <a:buNone/>
            </a:pPr>
            <a:r>
              <a:rPr lang="en-US" sz="1600" b="1" dirty="0" smtClean="0"/>
              <a:t>Sample  response: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</a:rPr>
              <a:t>“You seem distracted (busy).  Is there another time we might talk?  This is important to me?”</a:t>
            </a:r>
            <a:endParaRPr lang="en-US" sz="1400" b="1" dirty="0" smtClean="0"/>
          </a:p>
          <a:p>
            <a:pPr>
              <a:buNone/>
            </a:pPr>
            <a:r>
              <a:rPr lang="en-US" sz="1600" b="1" dirty="0" smtClean="0"/>
              <a:t>What if you have a good reason for not attending?</a:t>
            </a:r>
          </a:p>
          <a:p>
            <a:pPr>
              <a:buNone/>
            </a:pPr>
            <a:r>
              <a:rPr lang="en-US" sz="1600" b="1" dirty="0" smtClean="0"/>
              <a:t>Sample responses:</a:t>
            </a:r>
            <a:endParaRPr lang="en-US" sz="1600" b="1" dirty="0"/>
          </a:p>
          <a:p>
            <a:pPr>
              <a:buNone/>
            </a:pPr>
            <a:r>
              <a:rPr lang="en-US" sz="1400" b="1" dirty="0" smtClean="0">
                <a:solidFill>
                  <a:srgbClr val="002060"/>
                </a:solidFill>
              </a:rPr>
              <a:t>“ I have a report due in 20 minutes.  Can we talk after that so I can give you my full attention?”</a:t>
            </a:r>
          </a:p>
          <a:p>
            <a:pPr>
              <a:buNone/>
            </a:pPr>
            <a:r>
              <a:rPr lang="en-US" sz="1400" b="1" dirty="0">
                <a:solidFill>
                  <a:srgbClr val="002060"/>
                </a:solidFill>
              </a:rPr>
              <a:t>“I have only 10 </a:t>
            </a:r>
            <a:r>
              <a:rPr lang="en-US" sz="1400" b="1" dirty="0" smtClean="0">
                <a:solidFill>
                  <a:srgbClr val="002060"/>
                </a:solidFill>
              </a:rPr>
              <a:t>minutes available now,  if this will take more time can we schedule a time to talk?”</a:t>
            </a:r>
          </a:p>
          <a:p>
            <a:pPr>
              <a:buNone/>
            </a:pPr>
            <a:endParaRPr lang="en-US" sz="16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How do we show kids we are attending to them?  How do we encourage them to attend  to us?   To one another? 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2. Listen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Much </a:t>
            </a:r>
            <a:r>
              <a:rPr lang="en-US" sz="2800" dirty="0"/>
              <a:t>of the conflict in our lives can be explained by one simple but unhappy fact: </a:t>
            </a:r>
            <a:r>
              <a:rPr lang="en-US" sz="2800" b="1" i="1" dirty="0"/>
              <a:t>we don’t </a:t>
            </a:r>
            <a:r>
              <a:rPr lang="en-US" sz="2800" b="1" i="1" u="sng" dirty="0"/>
              <a:t>really</a:t>
            </a:r>
            <a:r>
              <a:rPr lang="en-US" sz="2800" b="1" i="1" dirty="0"/>
              <a:t> listen to each other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8306"/>
            <a:ext cx="3746920" cy="47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7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Listening…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9530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If you find yourself…</a:t>
            </a:r>
          </a:p>
          <a:p>
            <a:pPr lvl="1">
              <a:buNone/>
            </a:pPr>
            <a:r>
              <a:rPr lang="en-US" sz="1500" b="1" dirty="0" smtClean="0"/>
              <a:t>*constantly interrupting</a:t>
            </a:r>
          </a:p>
          <a:p>
            <a:pPr lvl="1">
              <a:buNone/>
            </a:pPr>
            <a:r>
              <a:rPr lang="en-US" sz="1500" b="1" dirty="0" smtClean="0"/>
              <a:t>*zoning out</a:t>
            </a:r>
          </a:p>
          <a:p>
            <a:pPr lvl="1">
              <a:buNone/>
            </a:pPr>
            <a:r>
              <a:rPr lang="en-US" sz="1500" b="1" dirty="0" smtClean="0"/>
              <a:t>*finishing a person’s sentence</a:t>
            </a:r>
          </a:p>
          <a:p>
            <a:pPr lvl="1">
              <a:buNone/>
            </a:pPr>
            <a:r>
              <a:rPr lang="en-US" sz="1500" b="1" dirty="0" smtClean="0"/>
              <a:t>*formulating your response before they are finished</a:t>
            </a:r>
          </a:p>
          <a:p>
            <a:pPr lvl="1">
              <a:buNone/>
            </a:pPr>
            <a:r>
              <a:rPr lang="en-US" sz="1500" b="1" dirty="0" smtClean="0"/>
              <a:t>*changing the subject at will</a:t>
            </a:r>
          </a:p>
          <a:p>
            <a:pPr marL="274638" lvl="1" indent="0">
              <a:buNone/>
            </a:pPr>
            <a:r>
              <a:rPr lang="en-US" sz="1500" b="1" dirty="0" smtClean="0"/>
              <a:t>*focusing on what you want from that person (a job, how much money they make)</a:t>
            </a:r>
          </a:p>
          <a:p>
            <a:pPr marL="274638" lvl="1" indent="0">
              <a:buNone/>
            </a:pPr>
            <a:r>
              <a:rPr lang="en-US" sz="1500" b="1" dirty="0" smtClean="0"/>
              <a:t>*eavesdropping on nearby conversations</a:t>
            </a:r>
          </a:p>
          <a:p>
            <a:pPr marL="0" indent="0">
              <a:buNone/>
            </a:pPr>
            <a:r>
              <a:rPr lang="en-US" sz="1800" b="1" dirty="0" smtClean="0"/>
              <a:t>… you’re not in listening mode.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You can’t be listening when you’re talking!!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9530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How do we let others know we are listening?</a:t>
            </a:r>
          </a:p>
          <a:p>
            <a:pPr marL="0" indent="0">
              <a:buNone/>
            </a:pPr>
            <a:r>
              <a:rPr lang="en-US" sz="1800" b="1" dirty="0" smtClean="0"/>
              <a:t>     *Body language… nodding, </a:t>
            </a:r>
          </a:p>
          <a:p>
            <a:pPr marL="0" indent="0">
              <a:buNone/>
            </a:pPr>
            <a:r>
              <a:rPr lang="en-US" sz="1800" b="1" dirty="0" smtClean="0"/>
              <a:t>       affirming, and intently following</a:t>
            </a:r>
          </a:p>
          <a:p>
            <a:pPr>
              <a:buNone/>
            </a:pPr>
            <a:r>
              <a:rPr lang="en-US" sz="1800" b="1" dirty="0" smtClean="0"/>
              <a:t>     *Repeat what you’ve heard prior to responding… </a:t>
            </a:r>
            <a:endParaRPr lang="en-US" sz="1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Sample responses: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“This is what I hear you saying… is it what you meant?”</a:t>
            </a: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“Tell me how you came to this understanding?”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“How did you come to believe this?”</a:t>
            </a:r>
          </a:p>
          <a:p>
            <a:pPr>
              <a:buNone/>
            </a:pPr>
            <a:endParaRPr lang="en-US" sz="18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How do we encourage good listening among children?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3. Be Inclusive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Diversity of people, thoughts, opinions, and  ideas, help us achieve a broader dimension of ourselves as individuals and communities.</a:t>
            </a:r>
          </a:p>
          <a:p>
            <a:endParaRPr lang="en-US" sz="2400" dirty="0"/>
          </a:p>
          <a:p>
            <a:r>
              <a:rPr lang="en-US" sz="2400" b="1" dirty="0"/>
              <a:t>Remember to “Invite the Stranger.”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65640"/>
            <a:ext cx="3505199" cy="43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6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11423</TotalTime>
  <Words>1906</Words>
  <Application>Microsoft Office PowerPoint</Application>
  <PresentationFormat>On-screen Show (4:3)</PresentationFormat>
  <Paragraphs>286</Paragraphs>
  <Slides>24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Civic</vt:lpstr>
      <vt:lpstr>Acrobat Document</vt:lpstr>
      <vt:lpstr>Boys &amp; Girls Club  6 – 4 - 14</vt:lpstr>
      <vt:lpstr>Why civility?</vt:lpstr>
      <vt:lpstr>The Door County Civility Project…</vt:lpstr>
      <vt:lpstr>Speak Your Peace – The Nine Tools of Civil Behavior</vt:lpstr>
      <vt:lpstr>1. Pay Attention</vt:lpstr>
      <vt:lpstr>Attending …</vt:lpstr>
      <vt:lpstr>2. Listen</vt:lpstr>
      <vt:lpstr>Listening…</vt:lpstr>
      <vt:lpstr>3. Be Inclusive</vt:lpstr>
      <vt:lpstr>Inclusiveness…</vt:lpstr>
      <vt:lpstr>4. Don’t Gossip</vt:lpstr>
      <vt:lpstr>Gossip…</vt:lpstr>
      <vt:lpstr>5. Show Respect</vt:lpstr>
      <vt:lpstr>Respect…</vt:lpstr>
      <vt:lpstr>6. Be Agreeable</vt:lpstr>
      <vt:lpstr>Being agreeable…</vt:lpstr>
      <vt:lpstr>7. Apologize</vt:lpstr>
      <vt:lpstr>Apologies and Forgiveness…</vt:lpstr>
      <vt:lpstr>8. Give Constructive Criticism</vt:lpstr>
      <vt:lpstr>Constructive criticism…</vt:lpstr>
      <vt:lpstr>9. Take Responsibility</vt:lpstr>
      <vt:lpstr>Taking responsibility…</vt:lpstr>
      <vt:lpstr>What Can You Do?</vt:lpstr>
      <vt:lpstr>Just Say YES to Civility!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Rudy and Shirley</dc:creator>
  <cp:lastModifiedBy>Windows User</cp:lastModifiedBy>
  <cp:revision>211</cp:revision>
  <cp:lastPrinted>2013-06-18T17:18:32Z</cp:lastPrinted>
  <dcterms:created xsi:type="dcterms:W3CDTF">2013-06-13T17:04:39Z</dcterms:created>
  <dcterms:modified xsi:type="dcterms:W3CDTF">2022-01-21T13:56:57Z</dcterms:modified>
</cp:coreProperties>
</file>